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9" r:id="rId2"/>
    <p:sldMasterId id="2147483733" r:id="rId3"/>
    <p:sldMasterId id="2147483745" r:id="rId4"/>
    <p:sldMasterId id="2147483758" r:id="rId5"/>
    <p:sldMasterId id="2147483770" r:id="rId6"/>
    <p:sldMasterId id="2147483782" r:id="rId7"/>
  </p:sldMasterIdLst>
  <p:notesMasterIdLst>
    <p:notesMasterId r:id="rId70"/>
  </p:notesMasterIdLst>
  <p:handoutMasterIdLst>
    <p:handoutMasterId r:id="rId71"/>
  </p:handoutMasterIdLst>
  <p:sldIdLst>
    <p:sldId id="275" r:id="rId8"/>
    <p:sldId id="277" r:id="rId9"/>
    <p:sldId id="279" r:id="rId10"/>
    <p:sldId id="265" r:id="rId11"/>
    <p:sldId id="281" r:id="rId12"/>
    <p:sldId id="283" r:id="rId13"/>
    <p:sldId id="269" r:id="rId14"/>
    <p:sldId id="298" r:id="rId15"/>
    <p:sldId id="290" r:id="rId16"/>
    <p:sldId id="285" r:id="rId17"/>
    <p:sldId id="302" r:id="rId18"/>
    <p:sldId id="314" r:id="rId19"/>
    <p:sldId id="428" r:id="rId20"/>
    <p:sldId id="304" r:id="rId21"/>
    <p:sldId id="321" r:id="rId22"/>
    <p:sldId id="322" r:id="rId23"/>
    <p:sldId id="324" r:id="rId24"/>
    <p:sldId id="326" r:id="rId25"/>
    <p:sldId id="328" r:id="rId26"/>
    <p:sldId id="330" r:id="rId27"/>
    <p:sldId id="332" r:id="rId28"/>
    <p:sldId id="336" r:id="rId29"/>
    <p:sldId id="338" r:id="rId30"/>
    <p:sldId id="350" r:id="rId31"/>
    <p:sldId id="348" r:id="rId32"/>
    <p:sldId id="361" r:id="rId33"/>
    <p:sldId id="356" r:id="rId34"/>
    <p:sldId id="358" r:id="rId35"/>
    <p:sldId id="360" r:id="rId36"/>
    <p:sldId id="344" r:id="rId37"/>
    <p:sldId id="342" r:id="rId38"/>
    <p:sldId id="416" r:id="rId39"/>
    <p:sldId id="410" r:id="rId40"/>
    <p:sldId id="411" r:id="rId41"/>
    <p:sldId id="403" r:id="rId42"/>
    <p:sldId id="373" r:id="rId43"/>
    <p:sldId id="402" r:id="rId44"/>
    <p:sldId id="407" r:id="rId45"/>
    <p:sldId id="377" r:id="rId46"/>
    <p:sldId id="382" r:id="rId47"/>
    <p:sldId id="381" r:id="rId48"/>
    <p:sldId id="400" r:id="rId49"/>
    <p:sldId id="383" r:id="rId50"/>
    <p:sldId id="384" r:id="rId51"/>
    <p:sldId id="408" r:id="rId52"/>
    <p:sldId id="308" r:id="rId53"/>
    <p:sldId id="398" r:id="rId54"/>
    <p:sldId id="397" r:id="rId55"/>
    <p:sldId id="288" r:id="rId56"/>
    <p:sldId id="292" r:id="rId57"/>
    <p:sldId id="386" r:id="rId58"/>
    <p:sldId id="417" r:id="rId59"/>
    <p:sldId id="418" r:id="rId60"/>
    <p:sldId id="419" r:id="rId61"/>
    <p:sldId id="420" r:id="rId62"/>
    <p:sldId id="421" r:id="rId63"/>
    <p:sldId id="422" r:id="rId64"/>
    <p:sldId id="425" r:id="rId65"/>
    <p:sldId id="423" r:id="rId66"/>
    <p:sldId id="424" r:id="rId67"/>
    <p:sldId id="426" r:id="rId68"/>
    <p:sldId id="427" r:id="rId69"/>
  </p:sldIdLst>
  <p:sldSz cx="9906000" cy="6858000" type="A4"/>
  <p:notesSz cx="6662738" cy="9906000"/>
  <p:defaultTextStyle>
    <a:defPPr>
      <a:defRPr lang="en-US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21" autoAdjust="0"/>
  </p:normalViewPr>
  <p:slideViewPr>
    <p:cSldViewPr>
      <p:cViewPr>
        <p:scale>
          <a:sx n="50" d="100"/>
          <a:sy n="50" d="100"/>
        </p:scale>
        <p:origin x="-922" y="6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785141100530111E-2"/>
          <c:y val="0.22814092085006427"/>
          <c:w val="0.8297488740664728"/>
          <c:h val="0.7147663853972887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0070C0"/>
              </a:solidFill>
            </c:spPr>
          </c:dPt>
          <c:dPt>
            <c:idx val="4"/>
            <c:bubble3D val="0"/>
            <c:explosion val="1"/>
            <c:spPr>
              <a:solidFill>
                <a:srgbClr val="00B050"/>
              </a:solidFill>
            </c:spPr>
          </c:dPt>
          <c:dPt>
            <c:idx val="5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6"/>
            <c:bubble3D val="0"/>
            <c:spPr>
              <a:solidFill>
                <a:srgbClr val="00B0F0"/>
              </a:solidFill>
            </c:spPr>
          </c:dPt>
          <c:dPt>
            <c:idx val="7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Sheet1!$B$3:$B$10</c:f>
              <c:strCache>
                <c:ptCount val="8"/>
                <c:pt idx="0">
                  <c:v>EW/SM</c:v>
                </c:pt>
                <c:pt idx="1">
                  <c:v>Heavy Quarks</c:v>
                </c:pt>
                <c:pt idx="2">
                  <c:v>Tau</c:v>
                </c:pt>
                <c:pt idx="3">
                  <c:v>Searches</c:v>
                </c:pt>
                <c:pt idx="4">
                  <c:v>Higgs</c:v>
                </c:pt>
                <c:pt idx="5">
                  <c:v>Inclusive Particles</c:v>
                </c:pt>
                <c:pt idx="6">
                  <c:v>QCD</c:v>
                </c:pt>
                <c:pt idx="7">
                  <c:v>γγ</c:v>
                </c:pt>
              </c:strCache>
            </c:strRef>
          </c:cat>
          <c:val>
            <c:numRef>
              <c:f>Sheet1!$C$3:$C$10</c:f>
              <c:numCache>
                <c:formatCode>General</c:formatCode>
                <c:ptCount val="8"/>
                <c:pt idx="0">
                  <c:v>100</c:v>
                </c:pt>
                <c:pt idx="1">
                  <c:v>95</c:v>
                </c:pt>
                <c:pt idx="2">
                  <c:v>45</c:v>
                </c:pt>
                <c:pt idx="3">
                  <c:v>63</c:v>
                </c:pt>
                <c:pt idx="4">
                  <c:v>38</c:v>
                </c:pt>
                <c:pt idx="5">
                  <c:v>45</c:v>
                </c:pt>
                <c:pt idx="6">
                  <c:v>75</c:v>
                </c:pt>
                <c:pt idx="7">
                  <c:v>24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0.0568</cdr:y>
    </cdr:from>
    <cdr:to>
      <cdr:x>1</cdr:x>
      <cdr:y>0.07978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251520" y="286290"/>
          <a:ext cx="7848872" cy="115834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887186" cy="495300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4013" y="0"/>
            <a:ext cx="2887186" cy="495300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r">
              <a:defRPr sz="1200"/>
            </a:lvl1pPr>
          </a:lstStyle>
          <a:p>
            <a:fld id="{132FFC41-7F3C-4E3E-BDD9-C7A4C92FBF20}" type="datetimeFigureOut">
              <a:rPr lang="en-GB" smtClean="0"/>
              <a:t>22/09/2012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408983"/>
            <a:ext cx="2887186" cy="495300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4013" y="9408983"/>
            <a:ext cx="2887186" cy="495300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r">
              <a:defRPr sz="1200"/>
            </a:lvl1pPr>
          </a:lstStyle>
          <a:p>
            <a:fld id="{74C355C2-E91A-4698-83CF-94B6456DB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074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887186" cy="495300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4013" y="0"/>
            <a:ext cx="2887186" cy="495300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r">
              <a:defRPr sz="1200"/>
            </a:lvl1pPr>
          </a:lstStyle>
          <a:p>
            <a:fld id="{A28DAD4A-7256-4C03-948D-1EAD9037BBB9}" type="datetimeFigureOut">
              <a:rPr lang="en-GB" smtClean="0"/>
              <a:t>22/09/2012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0875" y="742950"/>
            <a:ext cx="5362575" cy="3713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0" tIns="46150" rIns="92300" bIns="4615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274" y="4705351"/>
            <a:ext cx="5330190" cy="4457700"/>
          </a:xfrm>
          <a:prstGeom prst="rect">
            <a:avLst/>
          </a:prstGeom>
        </p:spPr>
        <p:txBody>
          <a:bodyPr vert="horz" lIns="92300" tIns="46150" rIns="92300" bIns="4615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408983"/>
            <a:ext cx="2887186" cy="495300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4013" y="9408983"/>
            <a:ext cx="2887186" cy="495300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r">
              <a:defRPr sz="1200"/>
            </a:lvl1pPr>
          </a:lstStyle>
          <a:p>
            <a:fld id="{495035D7-113B-47BB-9FB1-FC9ABB468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677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1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Thank</a:t>
            </a:r>
            <a:r>
              <a:rPr lang="en-US" sz="1600" b="1" baseline="0" dirty="0" smtClean="0"/>
              <a:t> organizers …. </a:t>
            </a:r>
            <a:r>
              <a:rPr lang="en-US" sz="1600" b="1" baseline="0" dirty="0" err="1" smtClean="0"/>
              <a:t>Honour</a:t>
            </a:r>
            <a:r>
              <a:rPr lang="en-US" sz="1600" b="1" baseline="0" dirty="0" smtClean="0"/>
              <a:t> for me to visit this prestigious institution for the 1</a:t>
            </a:r>
            <a:r>
              <a:rPr lang="en-US" sz="1600" b="1" baseline="30000" dirty="0" smtClean="0"/>
              <a:t>st</a:t>
            </a:r>
            <a:r>
              <a:rPr lang="en-US" sz="1600" b="1" baseline="0" dirty="0" smtClean="0"/>
              <a:t> time.</a:t>
            </a:r>
          </a:p>
          <a:p>
            <a:pPr eaLnBrk="1" hangingPunct="1"/>
            <a:r>
              <a:rPr lang="en-US" sz="1600" b="1" baseline="0" dirty="0" smtClean="0"/>
              <a:t>My wife visited many years ago …</a:t>
            </a:r>
          </a:p>
          <a:p>
            <a:pPr eaLnBrk="1" hangingPunct="1"/>
            <a:r>
              <a:rPr lang="en-US" sz="1600" b="1" baseline="0" dirty="0" smtClean="0"/>
              <a:t>I had no clue how to structure my talk, so I just put together some slides which I though could be of interest.  At least they interest me, and hopefully Jim.</a:t>
            </a:r>
          </a:p>
          <a:p>
            <a:pPr eaLnBrk="1" hangingPunct="1"/>
            <a:r>
              <a:rPr lang="en-US" sz="1600" b="1" baseline="0" dirty="0" smtClean="0"/>
              <a:t>When Frank contacted me about this symposium, my immediate reaction was that the talk should be given by someone else, so, to use </a:t>
            </a:r>
            <a:r>
              <a:rPr lang="en-US" sz="1600" b="1" baseline="0" dirty="0" err="1" smtClean="0"/>
              <a:t>Powerpoint</a:t>
            </a:r>
            <a:r>
              <a:rPr lang="en-US" sz="1600" b="1" baseline="0" dirty="0" smtClean="0"/>
              <a:t> jargon, let’s fly him in.</a:t>
            </a:r>
          </a:p>
          <a:p>
            <a:pPr eaLnBrk="1" hangingPunct="1"/>
            <a:r>
              <a:rPr lang="en-US" sz="1600" b="1" dirty="0" smtClean="0"/>
              <a:t>Aldo </a:t>
            </a:r>
            <a:r>
              <a:rPr lang="en-US" sz="1600" b="1" dirty="0" err="1" smtClean="0"/>
              <a:t>Michelini</a:t>
            </a:r>
            <a:r>
              <a:rPr lang="en-US" sz="1600" b="1" baseline="0" dirty="0" smtClean="0"/>
              <a:t> was the OPAL Spokesman …</a:t>
            </a:r>
            <a:endParaRPr lang="en-US" sz="1600" b="1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Playground.  </a:t>
            </a:r>
            <a:r>
              <a:rPr lang="en-US" dirty="0" smtClean="0"/>
              <a:t>LEP1,  LEP1.5, LEP2.</a:t>
            </a:r>
            <a:r>
              <a:rPr lang="en-US" baseline="0" dirty="0" smtClean="0"/>
              <a:t>  No LEP3 for the time being, but who knows?</a:t>
            </a:r>
          </a:p>
          <a:p>
            <a:r>
              <a:rPr lang="en-US" baseline="0" dirty="0" smtClean="0"/>
              <a:t>We have access to lower energy JADE data.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035D7-113B-47BB-9FB1-FC9ABB468B1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938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12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By </a:t>
            </a:r>
            <a:r>
              <a:rPr lang="en-US" sz="1600" b="1" dirty="0" err="1" smtClean="0"/>
              <a:t>Zedometry</a:t>
            </a:r>
            <a:r>
              <a:rPr lang="en-US" sz="1600" b="1" dirty="0" smtClean="0"/>
              <a:t> I mean the Z0 </a:t>
            </a:r>
            <a:r>
              <a:rPr lang="en-US" sz="1600" b="1" dirty="0" err="1" smtClean="0"/>
              <a:t>lineshape</a:t>
            </a:r>
            <a:r>
              <a:rPr lang="en-US" sz="1600" b="1" dirty="0" smtClean="0"/>
              <a:t>.  I’ll leave most</a:t>
            </a:r>
            <a:r>
              <a:rPr lang="en-US" sz="1600" b="1" baseline="0" dirty="0" smtClean="0"/>
              <a:t> of that to David Strom.</a:t>
            </a:r>
            <a:endParaRPr lang="en-US" sz="1600" b="1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13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600" b="1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14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Magnets  1.5mm Fe laminations</a:t>
            </a:r>
            <a:r>
              <a:rPr lang="en-US" sz="1600" b="1" baseline="0" dirty="0" smtClean="0"/>
              <a:t> separated by 4.0mm concrete/mortar </a:t>
            </a:r>
            <a:r>
              <a:rPr lang="en-US" sz="1600" b="1" dirty="0" smtClean="0"/>
              <a:t>– 40% cost savings </a:t>
            </a:r>
            <a:r>
              <a:rPr lang="en-US" sz="1600" b="1" dirty="0" err="1" smtClean="0"/>
              <a:t>wrt</a:t>
            </a:r>
            <a:r>
              <a:rPr lang="en-US" sz="1600" b="1" dirty="0" smtClean="0"/>
              <a:t> classical Fe magnets.</a:t>
            </a:r>
          </a:p>
          <a:p>
            <a:pPr eaLnBrk="1" hangingPunct="1"/>
            <a:r>
              <a:rPr lang="en-US" sz="1600" b="1" dirty="0" smtClean="0"/>
              <a:t>RF – savings  = 40%.  n MCHF/year.</a:t>
            </a:r>
          </a:p>
          <a:p>
            <a:pPr eaLnBrk="1" hangingPunct="1"/>
            <a:r>
              <a:rPr lang="en-US" sz="1600" b="1" dirty="0" smtClean="0"/>
              <a:t>SC cavities.  25% saving </a:t>
            </a:r>
            <a:r>
              <a:rPr lang="en-US" sz="1600" b="1" dirty="0" err="1" smtClean="0"/>
              <a:t>wrt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Nb</a:t>
            </a:r>
            <a:r>
              <a:rPr lang="en-US" sz="1600" b="1" dirty="0" smtClean="0"/>
              <a:t> cavities, and some technical advantages.  Heat conductivity of Cu 10* </a:t>
            </a:r>
            <a:r>
              <a:rPr lang="en-US" sz="1600" b="1" dirty="0" err="1" smtClean="0"/>
              <a:t>Nb</a:t>
            </a:r>
            <a:r>
              <a:rPr lang="en-US" sz="1600" b="1" baseline="0" dirty="0" smtClean="0"/>
              <a:t> – better thermal stabilization of any surface defects and higher fields.</a:t>
            </a:r>
          </a:p>
          <a:p>
            <a:pPr eaLnBrk="1" hangingPunct="1"/>
            <a:endParaRPr lang="en-US" sz="1600" b="1" baseline="0" dirty="0" smtClean="0"/>
          </a:p>
          <a:p>
            <a:pPr eaLnBrk="1" hangingPunct="1"/>
            <a:r>
              <a:rPr lang="en-US" sz="1600" b="1" baseline="0" dirty="0" smtClean="0"/>
              <a:t>For warm cavities, most RF power dissipated as heat in the cavity walls, so Power </a:t>
            </a:r>
            <a:r>
              <a:rPr lang="el-GR" sz="1600" b="1" baseline="0" dirty="0" smtClean="0">
                <a:latin typeface="Arial"/>
                <a:cs typeface="Arial"/>
              </a:rPr>
              <a:t>~</a:t>
            </a:r>
            <a:r>
              <a:rPr lang="en-US" sz="1600" b="1" baseline="0" dirty="0" smtClean="0">
                <a:latin typeface="Arial"/>
                <a:cs typeface="Arial"/>
              </a:rPr>
              <a:t> Eb^8</a:t>
            </a:r>
            <a:endParaRPr lang="en-US" sz="1600" b="1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15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Mortar dries out. 2 effects, longitudinal and transverse :</a:t>
            </a:r>
          </a:p>
          <a:p>
            <a:pPr marL="342900" indent="-342900" eaLnBrk="1" hangingPunct="1">
              <a:buAutoNum type="arabicPeriod"/>
            </a:pPr>
            <a:r>
              <a:rPr lang="en-US" sz="1600" b="1" dirty="0" smtClean="0"/>
              <a:t>Magnets get shorter.</a:t>
            </a:r>
          </a:p>
          <a:p>
            <a:pPr marL="342900" indent="-342900" eaLnBrk="1" hangingPunct="1">
              <a:buAutoNum type="arabicPeriod"/>
            </a:pPr>
            <a:r>
              <a:rPr lang="en-US" sz="1600" b="1" dirty="0" smtClean="0"/>
              <a:t>Transverse : Fe under stress. </a:t>
            </a:r>
          </a:p>
          <a:p>
            <a:pPr marL="342900" indent="-342900" eaLnBrk="1" hangingPunct="1">
              <a:buAutoNum type="arabicPeriod"/>
            </a:pPr>
            <a:endParaRPr lang="en-US" sz="1600" b="1" dirty="0" smtClean="0"/>
          </a:p>
          <a:p>
            <a:pPr marL="342900" indent="-342900" eaLnBrk="1" hangingPunct="1">
              <a:buAutoNum type="arabicPeriod"/>
            </a:pPr>
            <a:r>
              <a:rPr lang="en-US" sz="1600" b="1" dirty="0" smtClean="0"/>
              <a:t>Last point made with WARM magnets at end run – others</a:t>
            </a:r>
            <a:r>
              <a:rPr lang="en-US" sz="1600" b="1" baseline="0" dirty="0" smtClean="0"/>
              <a:t> with cold magnets.</a:t>
            </a:r>
          </a:p>
          <a:p>
            <a:pPr marL="342900" indent="-342900" eaLnBrk="1" hangingPunct="1">
              <a:buAutoNum type="arabicPeriod"/>
            </a:pPr>
            <a:r>
              <a:rPr lang="en-US" sz="1600" b="1" baseline="0" dirty="0" smtClean="0"/>
              <a:t>≈10</a:t>
            </a:r>
            <a:r>
              <a:rPr lang="en-US" sz="1600" b="1" baseline="30000" dirty="0" smtClean="0"/>
              <a:t>-4</a:t>
            </a:r>
            <a:r>
              <a:rPr lang="en-US" sz="1600" b="1" baseline="0" dirty="0" smtClean="0"/>
              <a:t>/</a:t>
            </a:r>
            <a:r>
              <a:rPr lang="en-US" sz="1600" b="1" baseline="30000" dirty="0" smtClean="0"/>
              <a:t>0</a:t>
            </a:r>
            <a:r>
              <a:rPr lang="en-US" sz="1600" b="1" baseline="0" dirty="0" smtClean="0"/>
              <a:t>C</a:t>
            </a:r>
            <a:endParaRPr lang="en-US" sz="1600" b="1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16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Most early measurements made with COLD</a:t>
            </a:r>
            <a:r>
              <a:rPr lang="en-US" sz="1600" b="1" baseline="0" dirty="0" smtClean="0"/>
              <a:t> magnets.</a:t>
            </a:r>
            <a:endParaRPr lang="en-US" sz="1600" b="1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13ECD6-E8B2-4AF9-92D6-2FDB0A1B3D5B}" type="slidenum">
              <a:rPr lang="en-US"/>
              <a:pPr/>
              <a:t>17</a:t>
            </a:fld>
            <a:endParaRPr lang="en-US"/>
          </a:p>
        </p:txBody>
      </p:sp>
      <p:sp>
        <p:nvSpPr>
          <p:cNvPr id="108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108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18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NB.  No RF at ALEPH and DELPHI.  It had been assumed that the cm energies were</a:t>
            </a:r>
            <a:r>
              <a:rPr lang="en-US" sz="1600" b="1" baseline="0" dirty="0" smtClean="0"/>
              <a:t> the SAME at all IPs !!!!!!!!!!!!</a:t>
            </a:r>
            <a:endParaRPr lang="en-US" sz="1600" b="1" dirty="0" smtClean="0"/>
          </a:p>
          <a:p>
            <a:pPr eaLnBrk="1" hangingPunct="1"/>
            <a:r>
              <a:rPr lang="en-US" sz="1600" b="1" dirty="0" smtClean="0"/>
              <a:t>Cu cavities driven by 2 frequencies – aligned to higher frequency (not average).  Therefore e+ end e- didn’t get same energy</a:t>
            </a:r>
            <a:r>
              <a:rPr lang="en-US" sz="1600" b="1" baseline="0" dirty="0" smtClean="0"/>
              <a:t> boost.   Therefore – keep track of the RF configuration.</a:t>
            </a:r>
          </a:p>
          <a:p>
            <a:pPr eaLnBrk="1" hangingPunct="1"/>
            <a:r>
              <a:rPr lang="en-US" sz="1600" b="1" baseline="0" dirty="0" smtClean="0"/>
              <a:t>Relate the history?   </a:t>
            </a:r>
            <a:endParaRPr lang="en-US" sz="1600" b="1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19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Skip</a:t>
            </a:r>
          </a:p>
          <a:p>
            <a:pPr eaLnBrk="1" hangingPunct="1"/>
            <a:endParaRPr lang="en-US" sz="1600" b="1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20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600" b="1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2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Combine slides 2 and 3 ?????</a:t>
            </a:r>
            <a:endParaRPr lang="en-US" sz="1600" b="1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21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Surveyors told to align</a:t>
            </a:r>
            <a:r>
              <a:rPr lang="en-US" sz="1600" b="1" baseline="0" dirty="0" smtClean="0"/>
              <a:t> quads to 0.1 mm.  Here see 17 mm offset !!!</a:t>
            </a:r>
          </a:p>
          <a:p>
            <a:pPr eaLnBrk="1" hangingPunct="1"/>
            <a:r>
              <a:rPr lang="en-US" sz="1600" b="1" baseline="0" dirty="0" smtClean="0"/>
              <a:t>George </a:t>
            </a:r>
            <a:r>
              <a:rPr lang="en-US" sz="1600" b="1" baseline="0" dirty="0" err="1" smtClean="0"/>
              <a:t>Mikenberg</a:t>
            </a:r>
            <a:r>
              <a:rPr lang="en-US" sz="1600" b="1" baseline="0" dirty="0" smtClean="0"/>
              <a:t> lived above 17 mm offset !</a:t>
            </a:r>
            <a:endParaRPr lang="en-US" sz="1600" b="1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22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Tidal forces do not only move the waters of the oceans, but also land masses.  GVA- vertical motion of up to 0.2 m peak-to-peak.</a:t>
            </a:r>
            <a:r>
              <a:rPr lang="en-US" sz="1600" b="1" baseline="0" dirty="0" smtClean="0"/>
              <a:t>  Corresponds to relative local change if earth radius of 3 10</a:t>
            </a:r>
            <a:r>
              <a:rPr lang="en-US" sz="1600" b="1" baseline="30000" dirty="0" smtClean="0"/>
              <a:t>-8</a:t>
            </a:r>
            <a:r>
              <a:rPr lang="en-US" sz="1600" b="1" baseline="0" dirty="0" smtClean="0"/>
              <a:t>.   </a:t>
            </a:r>
          </a:p>
          <a:p>
            <a:pPr eaLnBrk="1" hangingPunct="1"/>
            <a:r>
              <a:rPr lang="en-US" sz="1600" b="1" baseline="0" dirty="0" smtClean="0"/>
              <a:t>Horizontal dimensions undergo similar changes.  Up to 1 mm change in LEP circumference.</a:t>
            </a:r>
          </a:p>
          <a:p>
            <a:pPr eaLnBrk="1" hangingPunct="1"/>
            <a:r>
              <a:rPr lang="en-US" sz="1600" b="1" baseline="0" dirty="0" smtClean="0"/>
              <a:t>ΔE/E = .5 10</a:t>
            </a:r>
            <a:r>
              <a:rPr lang="en-US" sz="1600" b="1" baseline="30000" dirty="0" smtClean="0"/>
              <a:t>4</a:t>
            </a:r>
            <a:r>
              <a:rPr lang="en-US" sz="1600" b="1" baseline="0" dirty="0" smtClean="0"/>
              <a:t> </a:t>
            </a:r>
            <a:r>
              <a:rPr lang="el-GR" sz="1600" b="1" baseline="0" dirty="0" smtClean="0"/>
              <a:t>Δ</a:t>
            </a:r>
            <a:r>
              <a:rPr lang="en-US" sz="1600" b="1" baseline="0" dirty="0" smtClean="0"/>
              <a:t>R/R   (mom: compaction factor ≈ 2-4 10</a:t>
            </a:r>
            <a:r>
              <a:rPr lang="en-US" sz="1600" b="1" baseline="30000" dirty="0" smtClean="0"/>
              <a:t>-4</a:t>
            </a:r>
            <a:r>
              <a:rPr lang="en-US" sz="1600" b="1" baseline="0" dirty="0" smtClean="0"/>
              <a:t> )</a:t>
            </a:r>
          </a:p>
          <a:p>
            <a:pPr eaLnBrk="1" hangingPunct="1"/>
            <a:r>
              <a:rPr lang="en-US" sz="1600" b="1" baseline="0" dirty="0" smtClean="0"/>
              <a:t>Beam Energy measured over many hours.  Green curve is prediction of lunar tide model.</a:t>
            </a:r>
          </a:p>
          <a:p>
            <a:pPr eaLnBrk="1" hangingPunct="1"/>
            <a:endParaRPr lang="en-US" sz="1600" b="1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23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600" b="1" dirty="0" smtClean="0"/>
          </a:p>
          <a:p>
            <a:pPr eaLnBrk="1" hangingPunct="1"/>
            <a:r>
              <a:rPr lang="en-US" sz="1600" b="1" dirty="0" smtClean="0"/>
              <a:t>A fraction of the direct</a:t>
            </a:r>
            <a:r>
              <a:rPr lang="en-US" sz="1600" b="1" baseline="0" dirty="0" smtClean="0"/>
              <a:t> current</a:t>
            </a:r>
            <a:r>
              <a:rPr lang="en-US" sz="1600" b="1" dirty="0" smtClean="0"/>
              <a:t> powering the trains on the Geneva-</a:t>
            </a:r>
            <a:r>
              <a:rPr lang="en-US" sz="1600" b="1" dirty="0" err="1" smtClean="0"/>
              <a:t>Bellegarde</a:t>
            </a:r>
            <a:r>
              <a:rPr lang="en-US" sz="1600" b="1" baseline="0" dirty="0" smtClean="0"/>
              <a:t> line returns to the generator station via the LEP beam pipe.</a:t>
            </a:r>
          </a:p>
          <a:p>
            <a:pPr eaLnBrk="1" hangingPunct="1"/>
            <a:r>
              <a:rPr lang="en-US" sz="1600" b="1" baseline="0" dirty="0" smtClean="0"/>
              <a:t> </a:t>
            </a:r>
            <a:r>
              <a:rPr lang="en-US" sz="1600" b="1" dirty="0" smtClean="0"/>
              <a:t>Top plot : voltage on the rails.</a:t>
            </a:r>
          </a:p>
          <a:p>
            <a:pPr eaLnBrk="1" hangingPunct="1"/>
            <a:r>
              <a:rPr lang="en-US" sz="1600" b="1" dirty="0" smtClean="0"/>
              <a:t>Middle : voltage on LEP</a:t>
            </a:r>
            <a:r>
              <a:rPr lang="en-US" sz="1600" b="1" baseline="0" dirty="0" smtClean="0"/>
              <a:t> beam pipe.</a:t>
            </a:r>
          </a:p>
          <a:p>
            <a:pPr eaLnBrk="1" hangingPunct="1"/>
            <a:r>
              <a:rPr lang="en-US" sz="1600" b="1" baseline="0" dirty="0" smtClean="0"/>
              <a:t>Bottom : Magnetic field in bending magnets.</a:t>
            </a:r>
            <a:endParaRPr lang="en-US" sz="1600" b="1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24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600" b="1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25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Anchoring.</a:t>
            </a:r>
            <a:endParaRPr lang="en-US" sz="1600" b="1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26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err="1" smtClean="0"/>
              <a:t>Nneutrinos</a:t>
            </a:r>
            <a:r>
              <a:rPr lang="en-US" sz="1600" b="1" baseline="0" dirty="0" smtClean="0"/>
              <a:t> 2 </a:t>
            </a:r>
            <a:r>
              <a:rPr lang="el-GR" sz="1600" b="1" baseline="0" dirty="0" smtClean="0">
                <a:latin typeface="Calibri"/>
                <a:cs typeface="Calibri"/>
              </a:rPr>
              <a:t>σ</a:t>
            </a:r>
            <a:r>
              <a:rPr lang="en-US" sz="1600" b="1" baseline="0" dirty="0" smtClean="0">
                <a:latin typeface="Calibri"/>
                <a:cs typeface="Calibri"/>
              </a:rPr>
              <a:t>  below and integer value.</a:t>
            </a:r>
            <a:endParaRPr lang="en-US" sz="1600" b="1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27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4 OPAL Plenary weeks/year.  OPAL dinner.</a:t>
            </a:r>
          </a:p>
          <a:p>
            <a:pPr eaLnBrk="1" hangingPunct="1"/>
            <a:r>
              <a:rPr lang="en-US" sz="1600" b="1" dirty="0" smtClean="0"/>
              <a:t>Football – 2 goalkeepers, not at same time.</a:t>
            </a:r>
            <a:endParaRPr lang="en-US" sz="1600" b="1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28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600" b="1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29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600" b="1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31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600" b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3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600" b="1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32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Here is an early paper which I have referred to many times. </a:t>
            </a:r>
            <a:endParaRPr lang="en-US" sz="1600" b="1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33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600" b="1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34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600" b="1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35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A few words about QCD</a:t>
            </a:r>
            <a:r>
              <a:rPr lang="en-US" sz="1600" b="1" baseline="0" dirty="0" smtClean="0"/>
              <a:t> studies.</a:t>
            </a:r>
            <a:endParaRPr lang="en-US" sz="1600" b="1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36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600" b="1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37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600" b="1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38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Change dominated by </a:t>
            </a:r>
            <a:r>
              <a:rPr lang="el-GR" sz="1600" b="1" dirty="0" smtClean="0"/>
              <a:t>Γ</a:t>
            </a:r>
            <a:r>
              <a:rPr lang="en-US" sz="1600" b="1" dirty="0" smtClean="0"/>
              <a:t> lifetime :</a:t>
            </a:r>
          </a:p>
          <a:p>
            <a:pPr eaLnBrk="1" hangingPunct="1"/>
            <a:r>
              <a:rPr lang="en-US" sz="1600" b="1" dirty="0" smtClean="0"/>
              <a:t>	effect</a:t>
            </a:r>
            <a:r>
              <a:rPr lang="en-US" sz="1600" b="1" baseline="0" dirty="0" smtClean="0"/>
              <a:t> of M(tau) = -2%</a:t>
            </a:r>
          </a:p>
          <a:p>
            <a:pPr eaLnBrk="1" hangingPunct="1"/>
            <a:r>
              <a:rPr lang="en-US" sz="1600" b="1" baseline="0" dirty="0" smtClean="0"/>
              <a:t>	effect of lifetime =  -4.7%</a:t>
            </a:r>
          </a:p>
          <a:p>
            <a:pPr eaLnBrk="1" hangingPunct="1"/>
            <a:r>
              <a:rPr lang="en-US" sz="1600" b="1" baseline="0" dirty="0" smtClean="0"/>
              <a:t>	effect of BR  =  .06%     </a:t>
            </a:r>
            <a:r>
              <a:rPr lang="en-US" sz="1600" b="1" baseline="0" dirty="0" err="1" smtClean="0"/>
              <a:t>wrt</a:t>
            </a:r>
            <a:r>
              <a:rPr lang="en-US" sz="1600" b="1" baseline="0" dirty="0" smtClean="0"/>
              <a:t> 1990 situation.</a:t>
            </a:r>
            <a:endParaRPr lang="en-US" sz="1600" b="1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39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Top</a:t>
            </a:r>
            <a:r>
              <a:rPr lang="en-US" sz="1600" b="1" baseline="0" dirty="0" smtClean="0"/>
              <a:t> plot – lifetime tagging, decay length significance.</a:t>
            </a:r>
            <a:endParaRPr lang="en-US" sz="1600" b="1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40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Plot</a:t>
            </a:r>
            <a:r>
              <a:rPr lang="en-US" sz="1600" b="1" baseline="0" dirty="0" smtClean="0"/>
              <a:t> RHS is from global </a:t>
            </a:r>
            <a:r>
              <a:rPr lang="en-US" sz="1600" b="1" baseline="0" dirty="0" err="1" smtClean="0"/>
              <a:t>ew</a:t>
            </a:r>
            <a:r>
              <a:rPr lang="en-US" sz="1600" b="1" baseline="0" dirty="0" smtClean="0"/>
              <a:t> fits, which yield stringent constraints on SM.</a:t>
            </a:r>
          </a:p>
          <a:p>
            <a:pPr eaLnBrk="1" hangingPunct="1"/>
            <a:r>
              <a:rPr lang="en-US" sz="1600" b="1" baseline="0" dirty="0" smtClean="0"/>
              <a:t>LHS Plot : measured </a:t>
            </a:r>
            <a:r>
              <a:rPr lang="en-US" sz="1600" b="1" baseline="0" dirty="0" err="1" smtClean="0"/>
              <a:t>Afb</a:t>
            </a:r>
            <a:r>
              <a:rPr lang="en-US" sz="1600" b="1" baseline="0" dirty="0" smtClean="0"/>
              <a:t>(b) around Z0 for different selections.</a:t>
            </a:r>
            <a:endParaRPr lang="en-US" sz="1600" b="1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41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Ducklings were born under the responsibility of our Technical</a:t>
            </a:r>
            <a:r>
              <a:rPr lang="en-US" sz="1600" b="1" baseline="0" dirty="0" smtClean="0"/>
              <a:t> Coordinator who didn’t fail to post the good tidings on </a:t>
            </a:r>
            <a:r>
              <a:rPr lang="en-US" sz="1600" b="1" baseline="0" dirty="0" err="1" smtClean="0"/>
              <a:t>OPALNews</a:t>
            </a:r>
            <a:r>
              <a:rPr lang="en-US" sz="1600" b="1" baseline="0" dirty="0" smtClean="0"/>
              <a:t>.</a:t>
            </a:r>
            <a:endParaRPr lang="en-US" sz="1600" b="1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1985 ??? Check</a:t>
            </a:r>
          </a:p>
          <a:p>
            <a:r>
              <a:rPr lang="en-US" dirty="0" smtClean="0"/>
              <a:t>Don’t forget </a:t>
            </a:r>
            <a:r>
              <a:rPr lang="en-US" dirty="0" err="1" smtClean="0"/>
              <a:t>Mette</a:t>
            </a:r>
            <a:r>
              <a:rPr lang="en-US" dirty="0" smtClean="0"/>
              <a:t>,</a:t>
            </a:r>
            <a:r>
              <a:rPr lang="en-US" baseline="0" dirty="0" smtClean="0"/>
              <a:t> our very welcoming Secretary.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035D7-113B-47BB-9FB1-FC9ABB468B1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9043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990734-ABF9-4DD7-8217-804C3C723B10}" type="slidenum">
              <a:rPr lang="it-IT">
                <a:solidFill>
                  <a:prstClr val="black"/>
                </a:solidFill>
              </a:rPr>
              <a:pPr eaLnBrk="1" hangingPunct="1"/>
              <a:t>42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000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43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WW cross-section.  Almost no human intervention !!!!</a:t>
            </a:r>
          </a:p>
          <a:p>
            <a:pPr eaLnBrk="1" hangingPunct="1"/>
            <a:r>
              <a:rPr lang="en-US" sz="1600" b="1" dirty="0" smtClean="0"/>
              <a:t>What are the curves?????</a:t>
            </a:r>
            <a:endParaRPr lang="en-US" sz="1600" b="1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44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Understand.</a:t>
            </a:r>
            <a:r>
              <a:rPr lang="en-US" sz="1600" b="1" baseline="0" dirty="0" smtClean="0"/>
              <a:t>  S’ ????????</a:t>
            </a:r>
          </a:p>
          <a:p>
            <a:pPr eaLnBrk="1" hangingPunct="1"/>
            <a:r>
              <a:rPr lang="en-US" sz="1600" b="1" baseline="0" dirty="0" smtClean="0"/>
              <a:t>Left plot : cross-sections for </a:t>
            </a:r>
            <a:r>
              <a:rPr lang="en-US" sz="1600" b="1" baseline="0" dirty="0" err="1" smtClean="0"/>
              <a:t>ee</a:t>
            </a:r>
            <a:r>
              <a:rPr lang="en-US" sz="1600" b="1" baseline="0" dirty="0" smtClean="0"/>
              <a:t>,  &amp; asymmetries for mu-mu, tau-tau and e-e.</a:t>
            </a:r>
          </a:p>
          <a:p>
            <a:pPr eaLnBrk="1" hangingPunct="1"/>
            <a:r>
              <a:rPr lang="en-US" sz="1600" b="1" baseline="0" dirty="0" smtClean="0"/>
              <a:t>Right plot cross-section for q-</a:t>
            </a:r>
            <a:r>
              <a:rPr lang="en-US" sz="1600" b="1" baseline="0" dirty="0" err="1" smtClean="0"/>
              <a:t>qbar</a:t>
            </a:r>
            <a:r>
              <a:rPr lang="en-US" sz="1600" b="1" baseline="0" dirty="0" smtClean="0"/>
              <a:t> final states.</a:t>
            </a:r>
          </a:p>
          <a:p>
            <a:pPr eaLnBrk="1" hangingPunct="1"/>
            <a:r>
              <a:rPr lang="en-US" sz="1600" b="1" baseline="0" dirty="0" smtClean="0"/>
              <a:t>Good agreement with SM.</a:t>
            </a:r>
            <a:endParaRPr lang="en-US" sz="1600" b="1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45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4 jets : pair them and</a:t>
            </a:r>
            <a:r>
              <a:rPr lang="en-US" sz="1600" b="1" baseline="0" dirty="0" smtClean="0"/>
              <a:t> choose the combinations with the smallest mass difference, then sum them.</a:t>
            </a:r>
          </a:p>
          <a:p>
            <a:pPr eaLnBrk="1" hangingPunct="1"/>
            <a:r>
              <a:rPr lang="en-US" sz="1600" b="1" baseline="0" dirty="0" smtClean="0"/>
              <a:t>Sum of </a:t>
            </a:r>
            <a:r>
              <a:rPr lang="en-US" sz="1600" b="1" baseline="0" smtClean="0"/>
              <a:t>di-jet masses.</a:t>
            </a:r>
            <a:endParaRPr lang="en-US" sz="1600" b="1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46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600" b="1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47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1- </a:t>
            </a:r>
            <a:r>
              <a:rPr lang="en-US" sz="1600" b="1" dirty="0" err="1" smtClean="0"/>
              <a:t>CLb</a:t>
            </a:r>
            <a:r>
              <a:rPr lang="en-US" sz="1600" b="1" dirty="0" smtClean="0"/>
              <a:t> is now called “local </a:t>
            </a:r>
            <a:r>
              <a:rPr lang="en-US" sz="1600" b="1" dirty="0" err="1" smtClean="0"/>
              <a:t>pzero</a:t>
            </a:r>
            <a:r>
              <a:rPr lang="en-US" sz="1600" b="1" dirty="0" smtClean="0"/>
              <a:t>”.  Consistency with background only expectation.</a:t>
            </a:r>
          </a:p>
          <a:p>
            <a:pPr eaLnBrk="1" hangingPunct="1"/>
            <a:r>
              <a:rPr lang="en-US" sz="1600" b="1" dirty="0" smtClean="0"/>
              <a:t>3 4-jet candidates</a:t>
            </a:r>
            <a:r>
              <a:rPr lang="en-US" sz="1600" b="1" baseline="0" dirty="0" smtClean="0"/>
              <a:t> with excellent b-tagging.</a:t>
            </a:r>
            <a:endParaRPr lang="en-US" sz="1600" b="1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48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600" b="1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49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600" b="1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50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Central</a:t>
            </a:r>
            <a:r>
              <a:rPr lang="en-US" sz="1600" b="1" baseline="0" dirty="0" smtClean="0"/>
              <a:t> tracking detectors.</a:t>
            </a:r>
            <a:endParaRPr lang="en-US" sz="1600" b="1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51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61 slides, -7 = 54.   Remove 5-10.</a:t>
            </a:r>
          </a:p>
          <a:p>
            <a:pPr eaLnBrk="1" hangingPunct="1"/>
            <a:r>
              <a:rPr lang="en-US" sz="1600" b="1" dirty="0" smtClean="0"/>
              <a:t>Thank Jim for all his hard work and contributions, and wish</a:t>
            </a:r>
            <a:r>
              <a:rPr lang="en-US" sz="1600" b="1" baseline="0" dirty="0" smtClean="0"/>
              <a:t> him a successful, and fulfilling future research career. </a:t>
            </a:r>
            <a:endParaRPr lang="en-US" sz="1600" b="1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major milestone in OPAL’s preparation.  Jim organized</a:t>
            </a:r>
            <a:r>
              <a:rPr lang="en-US" baseline="0" dirty="0" smtClean="0"/>
              <a:t> much of the test.</a:t>
            </a:r>
            <a:endParaRPr lang="en-US" dirty="0" smtClean="0"/>
          </a:p>
          <a:p>
            <a:r>
              <a:rPr lang="en-US" dirty="0" smtClean="0"/>
              <a:t>CHICAGO STAGE.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035D7-113B-47BB-9FB1-FC9ABB468B1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0115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FC1DC69-F626-4A23-87EE-F00A9CBA4C10}" type="slidenum">
              <a:rPr lang="it-IT">
                <a:solidFill>
                  <a:prstClr val="black"/>
                </a:solidFill>
              </a:rPr>
              <a:pPr eaLnBrk="1" hangingPunct="1"/>
              <a:t>53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800" dirty="0" smtClean="0"/>
              <a:t>Skip</a:t>
            </a:r>
            <a:r>
              <a:rPr lang="en-US" sz="1800" baseline="0" dirty="0" smtClean="0"/>
              <a:t> slides 30 – 34.</a:t>
            </a:r>
            <a:endParaRPr lang="en-US" sz="1800" dirty="0" smtClean="0"/>
          </a:p>
          <a:p>
            <a:pPr eaLnBrk="1" hangingPunct="1"/>
            <a:r>
              <a:rPr lang="en-US" sz="1800" dirty="0" smtClean="0"/>
              <a:t>For </a:t>
            </a:r>
            <a:r>
              <a:rPr lang="en-US" sz="1800" dirty="0"/>
              <a:t>example in the INDIRECT approach, extra but visible Z decays, not properly taken into account in the </a:t>
            </a:r>
            <a:r>
              <a:rPr lang="en-US" sz="1800" dirty="0" err="1"/>
              <a:t>hadronic</a:t>
            </a:r>
            <a:r>
              <a:rPr lang="en-US" sz="1800" dirty="0"/>
              <a:t> and </a:t>
            </a:r>
            <a:r>
              <a:rPr lang="en-US" sz="1800" dirty="0" err="1"/>
              <a:t>leptonic</a:t>
            </a:r>
            <a:r>
              <a:rPr lang="en-US" sz="1800" dirty="0"/>
              <a:t> selections, would give contributions to the invisible width, whereas they </a:t>
            </a:r>
            <a:r>
              <a:rPr lang="en-US" sz="1800" dirty="0" smtClean="0"/>
              <a:t>would </a:t>
            </a:r>
            <a:r>
              <a:rPr lang="en-US" sz="1800" dirty="0"/>
              <a:t>NOT affect the present analysis.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Events are selected with single </a:t>
            </a:r>
            <a:r>
              <a:rPr lang="en-US" sz="1800" dirty="0" err="1"/>
              <a:t>e.m</a:t>
            </a:r>
            <a:r>
              <a:rPr lang="en-US" sz="1800" dirty="0"/>
              <a:t> cluster with E</a:t>
            </a:r>
            <a:r>
              <a:rPr lang="en-US" sz="1800" dirty="0">
                <a:sym typeface="Symbol" pitchFamily="18" charset="2"/>
              </a:rPr>
              <a:t> &gt; 1 </a:t>
            </a:r>
            <a:r>
              <a:rPr lang="en-US" sz="1800" dirty="0" err="1">
                <a:sym typeface="Symbol" pitchFamily="18" charset="2"/>
              </a:rPr>
              <a:t>GeV</a:t>
            </a:r>
            <a:r>
              <a:rPr lang="en-US" sz="1800" dirty="0">
                <a:sym typeface="Symbol" pitchFamily="18" charset="2"/>
              </a:rPr>
              <a:t>, and no signals in tracking chambers.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DDFD46-C584-42ED-8DBD-2AC5F1B05507}" type="slidenum">
              <a:rPr lang="it-IT">
                <a:solidFill>
                  <a:prstClr val="black"/>
                </a:solidFill>
              </a:rPr>
              <a:pPr eaLnBrk="1" hangingPunct="1"/>
              <a:t>54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2000"/>
              <a:t>H is the radiator function for photons from the initial state with energy E</a:t>
            </a:r>
            <a:r>
              <a:rPr lang="en-US" sz="2000">
                <a:sym typeface="Symbol" pitchFamily="18" charset="2"/>
              </a:rPr>
              <a:t> and polar angle </a:t>
            </a:r>
            <a:r>
              <a:rPr lang="el-GR" sz="2000">
                <a:cs typeface="Arial" charset="0"/>
                <a:sym typeface="Symbol" pitchFamily="18" charset="2"/>
              </a:rPr>
              <a:t>θ</a:t>
            </a:r>
            <a:r>
              <a:rPr lang="en-US" sz="2000">
                <a:cs typeface="Arial" charset="0"/>
                <a:sym typeface="Symbol" pitchFamily="18" charset="2"/>
              </a:rPr>
              <a:t>, s is com energy squared.</a:t>
            </a:r>
          </a:p>
          <a:p>
            <a:pPr eaLnBrk="1" hangingPunct="1"/>
            <a:endParaRPr lang="en-US" sz="2000">
              <a:cs typeface="Arial" charset="0"/>
              <a:sym typeface="Symbol" pitchFamily="18" charset="2"/>
            </a:endParaRPr>
          </a:p>
          <a:p>
            <a:pPr eaLnBrk="1" hangingPunct="1"/>
            <a:r>
              <a:rPr lang="en-US" sz="1800">
                <a:cs typeface="Arial" charset="0"/>
                <a:sym typeface="Symbol" pitchFamily="18" charset="2"/>
              </a:rPr>
              <a:t> </a:t>
            </a:r>
            <a:r>
              <a:rPr lang="en-US" sz="1800"/>
              <a:t> In OPAL had 450 events, for example.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A9B40F-E887-4FD5-A715-AEBB4C362534}" type="slidenum">
              <a:rPr lang="it-IT">
                <a:solidFill>
                  <a:prstClr val="black"/>
                </a:solidFill>
              </a:rPr>
              <a:pPr eaLnBrk="1" hangingPunct="1"/>
              <a:t>55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800"/>
              <a:t>Main background is ee -&gt; ee</a:t>
            </a:r>
            <a:r>
              <a:rPr lang="en-US" sz="1800">
                <a:sym typeface="Symbol" pitchFamily="18" charset="2"/>
              </a:rPr>
              <a:t> (radiative Bhabha’s), where the final state electrons go down the beam pipe.</a:t>
            </a:r>
          </a:p>
          <a:p>
            <a:pPr eaLnBrk="1" hangingPunct="1"/>
            <a:endParaRPr lang="en-US" sz="1800">
              <a:sym typeface="Symbol" pitchFamily="18" charset="2"/>
            </a:endParaRPr>
          </a:p>
          <a:p>
            <a:pPr eaLnBrk="1" hangingPunct="1"/>
            <a:r>
              <a:rPr lang="en-US" sz="1800">
                <a:sym typeface="Symbol" pitchFamily="18" charset="2"/>
              </a:rPr>
              <a:t>OPAL LGB – see HALF here.   Total of 9,440 lead-glass blocks arranged such that each block points towards the collision point, but the inter-block gaps point slightly away from the origin.  When we stopped running in November 2000, all 9448 lead-glass blocks were working !</a:t>
            </a:r>
          </a:p>
          <a:p>
            <a:pPr eaLnBrk="1" hangingPunct="1"/>
            <a:endParaRPr lang="en-US" sz="1800">
              <a:sym typeface="Symbol" pitchFamily="18" charset="2"/>
            </a:endParaRPr>
          </a:p>
          <a:p>
            <a:pPr eaLnBrk="1" hangingPunct="1"/>
            <a:r>
              <a:rPr lang="en-US" sz="1800">
                <a:sym typeface="Symbol" pitchFamily="18" charset="2"/>
              </a:rPr>
              <a:t>Cos(theta) &lt; .82.  </a:t>
            </a:r>
          </a:p>
          <a:p>
            <a:pPr eaLnBrk="1" hangingPunct="1"/>
            <a:r>
              <a:rPr lang="en-US" sz="1800">
                <a:sym typeface="Symbol" pitchFamily="18" charset="2"/>
              </a:rPr>
              <a:t>ResN : 6.3%/root(E) + .2% = sigE/E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D1C46C4-E5F0-4335-ADE7-69A7D7374BBB}" type="slidenum">
              <a:rPr lang="it-IT">
                <a:solidFill>
                  <a:prstClr val="black"/>
                </a:solidFill>
              </a:rPr>
              <a:pPr eaLnBrk="1" hangingPunct="1"/>
              <a:t>56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2400" b="1" u="sng"/>
              <a:t>LEP 1</a:t>
            </a:r>
          </a:p>
          <a:p>
            <a:pPr eaLnBrk="1" hangingPunct="1"/>
            <a:endParaRPr lang="en-US" sz="200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990734-ABF9-4DD7-8217-804C3C723B10}" type="slidenum">
              <a:rPr lang="it-IT">
                <a:solidFill>
                  <a:prstClr val="black"/>
                </a:solidFill>
              </a:rPr>
              <a:pPr eaLnBrk="1" hangingPunct="1"/>
              <a:t>57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/>
              <a:t>Searches – photonic events with missing energy.  Search for ee -&gt; XY, X-&gt;Y</a:t>
            </a:r>
            <a:r>
              <a:rPr lang="en-US" sz="1800">
                <a:sym typeface="Symbol" pitchFamily="18" charset="2"/>
              </a:rPr>
              <a:t>.  X,Y could be excited neutrinos, neutralinos, and Y could be a light Gravitino. 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>
                <a:sym typeface="Symbol" pitchFamily="18" charset="2"/>
              </a:rPr>
              <a:t>Also searches for extra dimensions. Gravitons</a:t>
            </a:r>
          </a:p>
          <a:p>
            <a:pPr eaLnBrk="1" hangingPunct="1">
              <a:lnSpc>
                <a:spcPct val="80000"/>
              </a:lnSpc>
            </a:pPr>
            <a:endParaRPr lang="en-US" sz="1800"/>
          </a:p>
          <a:p>
            <a:pPr eaLnBrk="1" hangingPunct="1">
              <a:lnSpc>
                <a:spcPct val="80000"/>
              </a:lnSpc>
            </a:pPr>
            <a:r>
              <a:rPr lang="en-US" sz="1800"/>
              <a:t>L3 make a binned maximum likelihood fit to 2-D distribution of Mrec vs. cos(theta</a:t>
            </a:r>
            <a:r>
              <a:rPr lang="en-US" sz="1800">
                <a:sym typeface="Symbol" pitchFamily="18" charset="2"/>
              </a:rPr>
              <a:t>), which is more powerful than the</a:t>
            </a:r>
            <a:r>
              <a:rPr lang="en-US" sz="1800"/>
              <a:t> cross-section method</a:t>
            </a:r>
            <a:r>
              <a:rPr lang="en-US" sz="1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endParaRPr lang="en-US" sz="1800"/>
          </a:p>
          <a:p>
            <a:pPr eaLnBrk="1" hangingPunct="1">
              <a:lnSpc>
                <a:spcPct val="80000"/>
              </a:lnSpc>
            </a:pPr>
            <a:r>
              <a:rPr lang="en-US" sz="1800"/>
              <a:t>No LEP-combination made as far as I know.   Precision roughly 10* worse than for the indirect method.</a:t>
            </a:r>
          </a:p>
          <a:p>
            <a:pPr eaLnBrk="1" hangingPunct="1">
              <a:lnSpc>
                <a:spcPct val="80000"/>
              </a:lnSpc>
            </a:pPr>
            <a:endParaRPr lang="en-US" sz="1800"/>
          </a:p>
          <a:p>
            <a:pPr eaLnBrk="1" hangingPunct="1">
              <a:lnSpc>
                <a:spcPct val="80000"/>
              </a:lnSpc>
            </a:pPr>
            <a:r>
              <a:rPr lang="en-US" sz="1600"/>
              <a:t>The photon in parentheses denotes the presence of this photon is allowed, but not required.</a:t>
            </a:r>
            <a:r>
              <a:rPr lang="en-US" sz="100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1000"/>
          </a:p>
          <a:p>
            <a:pPr eaLnBrk="1" hangingPunct="1">
              <a:lnSpc>
                <a:spcPct val="80000"/>
              </a:lnSpc>
            </a:pPr>
            <a:endParaRPr lang="en-US" sz="100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59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600" b="1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60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600" b="1" dirty="0" smtClean="0"/>
              <a:t>NB:</a:t>
            </a:r>
          </a:p>
          <a:p>
            <a:pPr eaLnBrk="1" hangingPunct="1"/>
            <a:r>
              <a:rPr lang="en-US" sz="1600" b="1" dirty="0" smtClean="0"/>
              <a:t>Coil incorrectly drawn – just 2 parallel bars.</a:t>
            </a:r>
          </a:p>
          <a:p>
            <a:pPr eaLnBrk="1" hangingPunct="1"/>
            <a:r>
              <a:rPr lang="en-US" sz="1600" b="1" dirty="0" smtClean="0"/>
              <a:t>No NMR probe to start with.</a:t>
            </a:r>
            <a:endParaRPr lang="en-US" sz="1600" b="1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61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600" b="1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62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600" b="1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Outside the coil and central detectors, and just inside the ECAL.  Limited streamer</a:t>
            </a:r>
            <a:r>
              <a:rPr lang="en-US" baseline="0" dirty="0" smtClean="0"/>
              <a:t> mode chambers.</a:t>
            </a:r>
            <a:endParaRPr lang="en-US" dirty="0" smtClean="0"/>
          </a:p>
          <a:p>
            <a:r>
              <a:rPr lang="en-US" dirty="0" smtClean="0"/>
              <a:t>Note the</a:t>
            </a:r>
            <a:r>
              <a:rPr lang="en-US" baseline="0" dirty="0" smtClean="0"/>
              <a:t> improvement in resolution.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035D7-113B-47BB-9FB1-FC9ABB468B1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306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location of Control Room.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035D7-113B-47BB-9FB1-FC9ABB468B1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427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0FE78-8B9B-4854-AE24-F5C98C7B25BF}" type="slidenum">
              <a:rPr lang="it-IT">
                <a:solidFill>
                  <a:prstClr val="black"/>
                </a:solidFill>
              </a:rPr>
              <a:pPr eaLnBrk="1" hangingPunct="1"/>
              <a:t>9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600" b="1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5DC050-40A6-415E-AA1E-D1A41ECA739E}" type="slidenum">
              <a:rPr lang="de-DE">
                <a:solidFill>
                  <a:prstClr val="black"/>
                </a:solidFill>
              </a:rPr>
              <a:pPr/>
              <a:t>10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78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42950"/>
            <a:ext cx="5362575" cy="3713163"/>
          </a:xfrm>
          <a:ln/>
        </p:spPr>
      </p:sp>
      <p:sp>
        <p:nvSpPr>
          <p:cNvPr id="178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D20A1-5DE1-43CB-973B-F1B53316FDD5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053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7A219-1550-4503-AB39-F0C5C44EA204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875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0AADC-FD30-494F-8B13-DFC20446505F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54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300" y="274639"/>
            <a:ext cx="89154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62654-BF2C-4A7F-9CD2-34FD5E00DB2E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3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49A63-35AD-48D3-B27E-8A9ED1ED44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B4AC-C177-4A38-BC21-F9818F149C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26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49A63-35AD-48D3-B27E-8A9ED1ED44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B4AC-C177-4A38-BC21-F9818F149C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17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6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49A63-35AD-48D3-B27E-8A9ED1ED44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B4AC-C177-4A38-BC21-F9818F149C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49A63-35AD-48D3-B27E-8A9ED1ED44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B4AC-C177-4A38-BC21-F9818F149C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49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2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2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49A63-35AD-48D3-B27E-8A9ED1ED44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B4AC-C177-4A38-BC21-F9818F149C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05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49A63-35AD-48D3-B27E-8A9ED1ED44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B4AC-C177-4A38-BC21-F9818F149C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262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49A63-35AD-48D3-B27E-8A9ED1ED44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B4AC-C177-4A38-BC21-F9818F149C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81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A0A73-489F-445A-ABEA-ED80BE4B88A9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606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3" y="273052"/>
            <a:ext cx="553773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3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49A63-35AD-48D3-B27E-8A9ED1ED44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B4AC-C177-4A38-BC21-F9818F149C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65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1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9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49A63-35AD-48D3-B27E-8A9ED1ED44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B4AC-C177-4A38-BC21-F9818F149C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91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49A63-35AD-48D3-B27E-8A9ED1ED44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B4AC-C177-4A38-BC21-F9818F149C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31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49A63-35AD-48D3-B27E-8A9ED1ED44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B4AC-C177-4A38-BC21-F9818F149C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936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49A63-35AD-48D3-B27E-8A9ED1ED44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B4AC-C177-4A38-BC21-F9818F149C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10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49A63-35AD-48D3-B27E-8A9ED1ED44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B4AC-C177-4A38-BC21-F9818F149C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13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6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49A63-35AD-48D3-B27E-8A9ED1ED44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B4AC-C177-4A38-BC21-F9818F149C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0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49A63-35AD-48D3-B27E-8A9ED1ED44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B4AC-C177-4A38-BC21-F9818F149C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30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2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2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49A63-35AD-48D3-B27E-8A9ED1ED44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B4AC-C177-4A38-BC21-F9818F149C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3693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49A63-35AD-48D3-B27E-8A9ED1ED44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B4AC-C177-4A38-BC21-F9818F149C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91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D60D7-A344-4609-92E6-84AD0D456BC0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2504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49A63-35AD-48D3-B27E-8A9ED1ED44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B4AC-C177-4A38-BC21-F9818F149C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081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3" y="273052"/>
            <a:ext cx="553773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3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49A63-35AD-48D3-B27E-8A9ED1ED44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B4AC-C177-4A38-BC21-F9818F149C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124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1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9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49A63-35AD-48D3-B27E-8A9ED1ED44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B4AC-C177-4A38-BC21-F9818F149C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952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49A63-35AD-48D3-B27E-8A9ED1ED44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B4AC-C177-4A38-BC21-F9818F149C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280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49A63-35AD-48D3-B27E-8A9ED1ED44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B4AC-C177-4A38-BC21-F9818F149C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156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C785184-4A52-4743-A77C-4D96503EBDCC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Albrecht Wagner, October 2010</a:t>
            </a:r>
            <a:endParaRPr lang="de-DE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517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017A1BB-23E8-4C1B-85E5-BE338C6B3E98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Albrecht Wagner, October 2010</a:t>
            </a:r>
            <a:endParaRPr lang="de-DE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167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ED4EBF-6B32-4285-A2E6-D382A61EBDD5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Albrecht Wagner, October 2010</a:t>
            </a:r>
            <a:endParaRPr lang="de-DE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504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752600"/>
            <a:ext cx="41275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752600"/>
            <a:ext cx="41275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88328B6-B081-4C8E-840E-266639369B4F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Albrecht Wagner, October 2010</a:t>
            </a:r>
            <a:endParaRPr lang="de-DE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5897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0FEACA-0356-48C3-960F-3F2D6B290CBD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Albrecht Wagner, October 2010</a:t>
            </a:r>
            <a:endParaRPr lang="de-DE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83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34054-028F-43A9-9842-72F79630A136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458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5D8E2A-7A2B-4F40-82EC-3188A3B66B48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Albrecht Wagner, October 2010</a:t>
            </a:r>
            <a:endParaRPr lang="de-DE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80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58F27DB-697B-4478-9369-20559C9762CB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Albrecht Wagner, October 2010</a:t>
            </a:r>
            <a:endParaRPr lang="de-DE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727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33FDD9B-3E83-4BE4-BF54-93D54AA3A8D0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Albrecht Wagner, October 2010</a:t>
            </a:r>
            <a:endParaRPr lang="de-DE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849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02119A8-A697-4032-9357-222489AFA5E7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Albrecht Wagner, October 2010</a:t>
            </a:r>
            <a:endParaRPr lang="de-DE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0527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C9245C-7D8F-4BF6-8284-A216D89DA7E4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Albrecht Wagner, October 2010</a:t>
            </a:r>
            <a:endParaRPr lang="de-DE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727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29500" y="0"/>
            <a:ext cx="2476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72644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B0AC5C5-32BD-4094-8A2B-A4ED8E55448E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Albrecht Wagner, October 2010</a:t>
            </a:r>
            <a:endParaRPr lang="de-DE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146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906000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2950" y="1752600"/>
            <a:ext cx="41275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752600"/>
            <a:ext cx="41275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997950" y="6400800"/>
            <a:ext cx="577850" cy="228600"/>
          </a:xfrm>
        </p:spPr>
        <p:txBody>
          <a:bodyPr/>
          <a:lstStyle>
            <a:lvl1pPr>
              <a:defRPr/>
            </a:lvl1pPr>
          </a:lstStyle>
          <a:p>
            <a:fld id="{669E19A7-9EAA-44B1-81A0-E3D017544D88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729" y="6381750"/>
            <a:ext cx="6475016" cy="215900"/>
          </a:xfrm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Albrecht Wagner, October 2010</a:t>
            </a:r>
            <a:endParaRPr lang="de-DE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644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21.10.2010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T. Kawamoto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6E1A5-3E55-4D34-AA82-1E0653B700B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337094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21.10.2010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T. Kawamoto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31E2C-3A9D-45B8-BDB3-334AE696204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219561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21.10.2010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T. Kawamoto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48D6D-87B8-4014-B6D6-1E795531200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2230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2E94A-2861-4265-89BA-1FB171378813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095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21.10.2010</a:t>
            </a: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T. Kawamoto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BF51B-7B65-49F5-8E52-587CD003609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592749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21.10.2010</a:t>
            </a:r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T. Kawamoto</a:t>
            </a: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C41E6-040E-44A2-9761-E4B10D8BEBC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729843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21.10.2010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T. Kawamoto</a:t>
            </a: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58970-3778-4EE2-B1FA-A8898FBFA1F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715049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21.10.2010</a:t>
            </a:r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T. Kawamoto</a:t>
            </a: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2FBB5-D853-4062-8CC1-1D5CE85C16F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50823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21.10.2010</a:t>
            </a: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T. Kawamoto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014D8-8F10-48FF-BC3D-B18223079A6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919185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21.10.2010</a:t>
            </a: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T. Kawamoto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973DA-5B22-4C6D-BC3D-56F8150BBBC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619350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21.10.2010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T. Kawamoto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563FD-733A-4432-B74C-7137BB020F2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948954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21.10.2010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T. Kawamoto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82112-250A-4BE2-AFCA-8D2E542970C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700021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742950" y="1082860"/>
            <a:ext cx="8420100" cy="585418"/>
          </a:xfrm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txBody>
          <a:bodyPr>
            <a:spAutoFit/>
          </a:bodyPr>
          <a:lstStyle>
            <a:lvl1pPr algn="ctr">
              <a:defRPr u="none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68450" y="2438400"/>
            <a:ext cx="6934200" cy="3048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219450" y="6019800"/>
            <a:ext cx="39624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00"/>
                </a:solidFill>
              </a:rPr>
              <a:t>Pippa Wells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742950" y="6019800"/>
            <a:ext cx="19812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00"/>
                </a:solidFill>
              </a:rPr>
              <a:t>21/10/2010</a:t>
            </a: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77150" y="6019800"/>
            <a:ext cx="1485900" cy="533400"/>
          </a:xfrm>
        </p:spPr>
        <p:txBody>
          <a:bodyPr/>
          <a:lstStyle>
            <a:lvl1pPr>
              <a:defRPr/>
            </a:lvl1pPr>
          </a:lstStyle>
          <a:p>
            <a:fld id="{63B0D592-4446-42B5-95C1-B46C660C1D29}" type="slidenum">
              <a:rPr lang="en-US">
                <a:solidFill>
                  <a:srgbClr val="009900"/>
                </a:solidFill>
              </a:rPr>
              <a:pPr/>
              <a:t>‹#›</a:t>
            </a:fld>
            <a:endParaRPr lang="en-US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9217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00"/>
                </a:solidFill>
              </a:rPr>
              <a:t>Pippa Wells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00"/>
                </a:solidFill>
              </a:rPr>
              <a:t>21/10/2010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8119F6-CBDF-455F-83E7-0F2031C54EFF}" type="slidenum">
              <a:rPr lang="en-US">
                <a:solidFill>
                  <a:srgbClr val="009900"/>
                </a:solidFill>
              </a:rPr>
              <a:pPr/>
              <a:t>‹#›</a:t>
            </a:fld>
            <a:endParaRPr lang="en-US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36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24D62-B1FA-4C8F-A9B9-8D3870D69980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485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00"/>
                </a:solidFill>
              </a:rPr>
              <a:t>Pippa Wells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00"/>
                </a:solidFill>
              </a:rPr>
              <a:t>21/10/2010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3340F-07B0-4F77-ABB4-F94BF860A452}" type="slidenum">
              <a:rPr lang="en-US">
                <a:solidFill>
                  <a:srgbClr val="009900"/>
                </a:solidFill>
              </a:rPr>
              <a:pPr/>
              <a:t>‹#›</a:t>
            </a:fld>
            <a:endParaRPr lang="en-US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164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066800"/>
            <a:ext cx="41275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066800"/>
            <a:ext cx="41275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00"/>
                </a:solidFill>
              </a:rPr>
              <a:t>Pippa Wells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00"/>
                </a:solidFill>
              </a:rPr>
              <a:t>21/10/2010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4B0C78-5250-4ED5-93F8-D1B6FB96C599}" type="slidenum">
              <a:rPr lang="en-US">
                <a:solidFill>
                  <a:srgbClr val="009900"/>
                </a:solidFill>
              </a:rPr>
              <a:pPr/>
              <a:t>‹#›</a:t>
            </a:fld>
            <a:endParaRPr lang="en-US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81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00"/>
                </a:solidFill>
              </a:rPr>
              <a:t>Pippa Wells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00"/>
                </a:solidFill>
              </a:rPr>
              <a:t>21/10/2010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67CB63-AD94-4376-9C4C-1FB9F825131A}" type="slidenum">
              <a:rPr lang="en-US">
                <a:solidFill>
                  <a:srgbClr val="009900"/>
                </a:solidFill>
              </a:rPr>
              <a:pPr/>
              <a:t>‹#›</a:t>
            </a:fld>
            <a:endParaRPr lang="en-US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338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00"/>
                </a:solidFill>
              </a:rPr>
              <a:t>Pippa Wells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00"/>
                </a:solidFill>
              </a:rPr>
              <a:t>21/10/2010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CFF13-5B6D-4994-8CCA-D4EB61138996}" type="slidenum">
              <a:rPr lang="en-US">
                <a:solidFill>
                  <a:srgbClr val="009900"/>
                </a:solidFill>
              </a:rPr>
              <a:pPr/>
              <a:t>‹#›</a:t>
            </a:fld>
            <a:endParaRPr lang="en-US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922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00"/>
                </a:solidFill>
              </a:rPr>
              <a:t>Pippa Wells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00"/>
                </a:solidFill>
              </a:rPr>
              <a:t>21/10/2010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31319-9B14-434E-84A0-2CDB5CC5C6E9}" type="slidenum">
              <a:rPr lang="en-US">
                <a:solidFill>
                  <a:srgbClr val="009900"/>
                </a:solidFill>
              </a:rPr>
              <a:pPr/>
              <a:t>‹#›</a:t>
            </a:fld>
            <a:endParaRPr lang="en-US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605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00"/>
                </a:solidFill>
              </a:rPr>
              <a:t>Pippa Wells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00"/>
                </a:solidFill>
              </a:rPr>
              <a:t>21/10/2010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95322-AF52-4C35-99E8-74E316CD2AE5}" type="slidenum">
              <a:rPr lang="en-US">
                <a:solidFill>
                  <a:srgbClr val="009900"/>
                </a:solidFill>
              </a:rPr>
              <a:pPr/>
              <a:t>‹#›</a:t>
            </a:fld>
            <a:endParaRPr lang="en-US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826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00"/>
                </a:solidFill>
              </a:rPr>
              <a:t>Pippa Wells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00"/>
                </a:solidFill>
              </a:rPr>
              <a:t>21/10/2010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42724-5955-495B-8027-8A08A2589886}" type="slidenum">
              <a:rPr lang="en-US">
                <a:solidFill>
                  <a:srgbClr val="009900"/>
                </a:solidFill>
              </a:rPr>
              <a:pPr/>
              <a:t>‹#›</a:t>
            </a:fld>
            <a:endParaRPr lang="en-US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165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00"/>
                </a:solidFill>
              </a:rPr>
              <a:t>Pippa Wells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00"/>
                </a:solidFill>
              </a:rPr>
              <a:t>21/10/2010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666FD-6215-4B92-86C2-5CEFA74A4411}" type="slidenum">
              <a:rPr lang="en-US">
                <a:solidFill>
                  <a:srgbClr val="009900"/>
                </a:solidFill>
              </a:rPr>
              <a:pPr/>
              <a:t>‹#›</a:t>
            </a:fld>
            <a:endParaRPr lang="en-US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249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228600"/>
            <a:ext cx="2105025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228600"/>
            <a:ext cx="6149975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00"/>
                </a:solidFill>
              </a:rPr>
              <a:t>Pippa Wells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00"/>
                </a:solidFill>
              </a:rPr>
              <a:t>21/10/2010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7C2B8A-B804-45A0-ACC7-7D379C256811}" type="slidenum">
              <a:rPr lang="en-US">
                <a:solidFill>
                  <a:srgbClr val="009900"/>
                </a:solidFill>
              </a:rPr>
              <a:pPr/>
              <a:t>‹#›</a:t>
            </a:fld>
            <a:endParaRPr lang="en-US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1956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3F2EC-818B-4528-AE18-2FED8BF838D4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812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7BB0B-C44A-4709-A500-72D25BA5C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04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9525A-174A-4B66-8745-882A42ADA653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206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05937-23C0-4EE8-98B2-48EB40E815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9429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E4333-F3A9-4AFD-8FA9-A0DD6B87020F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5175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FA231-D527-4C19-A85C-15B30750E006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3341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43CB7-3948-4102-B9BC-803B9F9CBF4D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4158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80A52-B3A6-4163-8B00-81F86706A7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8360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F4112-5F38-4622-9C08-3EBB3776CCE4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4301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A24CB-A0CE-4740-8D63-75F1E188A07C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029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7CE68-9201-41FB-83FA-5C62DF402A27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259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70C9-EF45-4AFC-9340-8F1A4CAEDB28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40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D7F89-AAE5-4AAE-8B00-81B61CDCB25D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0364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300" y="274639"/>
            <a:ext cx="89154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926B5-C5FD-4915-8FAC-1A8917603F1E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026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021EE-64A2-4EAC-A7FF-2F1E0BC95E08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82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8568192-7ADC-4A86-A87D-B6DF989B6004}" type="slidenum">
              <a:rPr lang="it-IT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0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8449A63-35AD-48D3-B27E-8A9ED1ED44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3A1B4AC-C177-4A38-BC21-F9818F149C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43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8449A63-35AD-48D3-B27E-8A9ED1ED44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3A1B4AC-C177-4A38-BC21-F9818F149C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39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906000" cy="836613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752600"/>
            <a:ext cx="84201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97950" y="6400800"/>
            <a:ext cx="5778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EE09B3E7-F50B-4F8A-8006-863D819D5841}" type="slidenum">
              <a:rPr lang="de-DE" smtClean="0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1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4729" y="6381750"/>
            <a:ext cx="6475016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solidFill>
                  <a:srgbClr val="000000"/>
                </a:solidFill>
              </a:rPr>
              <a:t>Albrecht Wagner, October 2010</a:t>
            </a:r>
            <a:endParaRPr lang="de-DE" sz="1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55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38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895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52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10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FF"/>
                </a:solidFill>
                <a:latin typeface="Calibri" pitchFamily="-105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/>
              <a:t>21.10.2010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FF"/>
                </a:solidFill>
                <a:latin typeface="Calibri" pitchFamily="-105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/>
              <a:t>T. Kawamoto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FF"/>
                </a:solidFill>
                <a:latin typeface="Calibri" pitchFamily="-105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A45475B1-8723-4C1D-B1E8-75F402AB1B25}" type="slidenum">
              <a:rPr kumimoji="1" lang="ja-JP" alt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691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pitchFamily="-10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pitchFamily="-10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228600"/>
            <a:ext cx="84201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066800"/>
            <a:ext cx="8420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19450" y="62484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 baseline="0">
                <a:solidFill>
                  <a:schemeClr val="accent2"/>
                </a:solidFill>
              </a:defRPr>
            </a:lvl1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9900"/>
                </a:solidFill>
              </a:rPr>
              <a:t>Pippa Wells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 baseline="0">
                <a:solidFill>
                  <a:schemeClr val="accent2"/>
                </a:solidFill>
              </a:defRPr>
            </a:lvl1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9900"/>
                </a:solidFill>
              </a:rPr>
              <a:t>21/10/2010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77150" y="6248400"/>
            <a:ext cx="1485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 baseline="0">
                <a:solidFill>
                  <a:schemeClr val="accent2"/>
                </a:solidFill>
              </a:defRPr>
            </a:lvl1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fld id="{AD9F8AE5-F5CD-4F29-83ED-3FD909553D60}" type="slidenum">
              <a:rPr lang="en-US" smtClean="0">
                <a:solidFill>
                  <a:srgbClr val="009900"/>
                </a:solidFill>
              </a:rPr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0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 u="sng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 u="sng">
          <a:solidFill>
            <a:schemeClr val="accent2"/>
          </a:solidFill>
          <a:latin typeface="Helvetic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 u="sng">
          <a:solidFill>
            <a:schemeClr val="accent2"/>
          </a:solidFill>
          <a:latin typeface="Helvetic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 u="sng">
          <a:solidFill>
            <a:schemeClr val="accent2"/>
          </a:solidFill>
          <a:latin typeface="Helvetic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 u="sng">
          <a:solidFill>
            <a:schemeClr val="accent2"/>
          </a:solidFill>
          <a:latin typeface="Helvetica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 u="sng">
          <a:solidFill>
            <a:schemeClr val="accent2"/>
          </a:solidFill>
          <a:latin typeface="Helvetica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 u="sng">
          <a:solidFill>
            <a:schemeClr val="accent2"/>
          </a:solidFill>
          <a:latin typeface="Helvetica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 u="sng">
          <a:solidFill>
            <a:schemeClr val="accent2"/>
          </a:solidFill>
          <a:latin typeface="Helvetica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 u="sng">
          <a:solidFill>
            <a:schemeClr val="accent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rgbClr val="6600C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2pPr>
      <a:lvl3pPr marL="1201738" indent="-28733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May 2005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EFEF87C-29DE-4C9B-91A3-97773660520C}" type="slidenum">
              <a:rPr lang="it-IT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49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wmf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1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910662" y="476251"/>
            <a:ext cx="585065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Jim </a:t>
            </a:r>
            <a:r>
              <a:rPr lang="en-US" sz="3200" b="1" i="1" kern="10" dirty="0" err="1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Pilcher</a:t>
            </a: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Symposium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62120" y="1196975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507340" y="1371601"/>
            <a:ext cx="8325511" cy="399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3200" b="1" dirty="0">
                <a:solidFill>
                  <a:srgbClr val="2D2D8A"/>
                </a:solidFill>
                <a:latin typeface="Calibri"/>
              </a:rPr>
              <a:t>OPAL and LEP </a:t>
            </a:r>
            <a:r>
              <a:rPr lang="en-US" sz="3200" b="1" dirty="0" smtClean="0">
                <a:solidFill>
                  <a:srgbClr val="2D2D8A"/>
                </a:solidFill>
                <a:latin typeface="Calibri"/>
              </a:rPr>
              <a:t>Highlights – a personal view</a:t>
            </a:r>
            <a:endParaRPr lang="en-US" sz="3200" b="1" dirty="0">
              <a:solidFill>
                <a:srgbClr val="2D2D8A"/>
              </a:solidFill>
              <a:latin typeface="Calibri"/>
            </a:endParaRPr>
          </a:p>
          <a:p>
            <a:pPr marL="814968" lvl="1" indent="-32253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FontTx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900" b="1" kern="0" dirty="0">
                <a:solidFill>
                  <a:srgbClr val="000000"/>
                </a:solidFill>
                <a:latin typeface="Luxi Sans"/>
              </a:rPr>
              <a:t>Formation of the Collaboration</a:t>
            </a:r>
          </a:p>
          <a:p>
            <a:pPr marL="814968" lvl="1" indent="-32253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FontTx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900" b="1" kern="0" dirty="0" smtClean="0">
                <a:solidFill>
                  <a:srgbClr val="000000"/>
                </a:solidFill>
                <a:latin typeface="Luxi Sans"/>
              </a:rPr>
              <a:t>Detector</a:t>
            </a:r>
          </a:p>
          <a:p>
            <a:pPr marL="814968" lvl="1" indent="-32253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FontTx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900" b="1" kern="0" dirty="0" smtClean="0">
                <a:solidFill>
                  <a:srgbClr val="000000"/>
                </a:solidFill>
                <a:latin typeface="Luxi Sans"/>
              </a:rPr>
              <a:t>Physics</a:t>
            </a:r>
          </a:p>
          <a:p>
            <a:pPr marL="814968" lvl="1" indent="-32253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FontTx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900" b="1" kern="0" dirty="0" smtClean="0">
                <a:solidFill>
                  <a:srgbClr val="000000"/>
                </a:solidFill>
                <a:latin typeface="Luxi Sans"/>
              </a:rPr>
              <a:t>“Sociology”</a:t>
            </a:r>
            <a:endParaRPr lang="en-US" sz="2900" b="1" kern="0" dirty="0">
              <a:solidFill>
                <a:srgbClr val="000000"/>
              </a:solidFill>
              <a:latin typeface="Luxi Sans"/>
            </a:endParaRPr>
          </a:p>
          <a:p>
            <a:pPr marL="342865" indent="-342865"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3200" b="1" dirty="0">
                <a:solidFill>
                  <a:srgbClr val="2D2D8A"/>
                </a:solidFill>
                <a:latin typeface="Calibri"/>
              </a:rPr>
              <a:t>N.B.  OPAL has &gt;430 papers, and still going </a:t>
            </a:r>
            <a:r>
              <a:rPr lang="en-US" sz="3200" b="1" dirty="0" smtClean="0">
                <a:solidFill>
                  <a:srgbClr val="2D2D8A"/>
                </a:solidFill>
                <a:latin typeface="Calibri"/>
              </a:rPr>
              <a:t>!!</a:t>
            </a:r>
            <a:endParaRPr lang="en-GB" sz="3200" b="1" dirty="0">
              <a:solidFill>
                <a:srgbClr val="2D2D8A"/>
              </a:solidFill>
              <a:latin typeface="Calibri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510" y="1269184"/>
            <a:ext cx="3640464" cy="496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94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C3AC7-57C6-428E-832F-DC23C012E677}" type="slidenum">
              <a:rPr lang="de-DE">
                <a:solidFill>
                  <a:srgbClr val="000000"/>
                </a:solidFill>
              </a:rPr>
              <a:pPr/>
              <a:t>10</a:t>
            </a:fld>
            <a:endParaRPr lang="de-DE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080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de-DE" dirty="0" smtClean="0"/>
              <a:t>First </a:t>
            </a:r>
            <a:r>
              <a:rPr lang="de-DE" dirty="0"/>
              <a:t>Results - CERN 13.10.1989</a:t>
            </a:r>
          </a:p>
        </p:txBody>
      </p:sp>
      <p:pic>
        <p:nvPicPr>
          <p:cNvPr id="174080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4188" y="982664"/>
            <a:ext cx="5850731" cy="5381625"/>
          </a:xfrm>
          <a:noFill/>
          <a:ln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445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日付プレースホルダ 16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8989FF"/>
                </a:solidFill>
                <a:latin typeface="Calibri" pitchFamily="-105" charset="0"/>
              </a:rPr>
              <a:t>21.10.2010</a:t>
            </a:r>
            <a:endParaRPr lang="ja-JP" altLang="en-US" dirty="0">
              <a:solidFill>
                <a:srgbClr val="8989FF"/>
              </a:solidFill>
              <a:latin typeface="Calibri" pitchFamily="-105" charset="0"/>
            </a:endParaRPr>
          </a:p>
        </p:txBody>
      </p:sp>
      <p:sp>
        <p:nvSpPr>
          <p:cNvPr id="3075" name="スライド番号プレースホルダ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9pPr>
          </a:lstStyle>
          <a:p>
            <a:pPr eaLnBrk="1" hangingPunct="1"/>
            <a:fld id="{564ACCB1-77D5-4EC2-92A2-27D8F23F694F}" type="slidenum">
              <a:rPr lang="ja-JP" altLang="en-US">
                <a:solidFill>
                  <a:srgbClr val="8989FF"/>
                </a:solidFill>
                <a:latin typeface="Calibri" pitchFamily="-105" charset="0"/>
              </a:rPr>
              <a:pPr eaLnBrk="1" hangingPunct="1"/>
              <a:t>11</a:t>
            </a:fld>
            <a:endParaRPr lang="ja-JP" altLang="en-US">
              <a:solidFill>
                <a:srgbClr val="8989FF"/>
              </a:solidFill>
              <a:latin typeface="Calibri" pitchFamily="-105" charset="0"/>
            </a:endParaRPr>
          </a:p>
        </p:txBody>
      </p:sp>
      <p:sp>
        <p:nvSpPr>
          <p:cNvPr id="3076" name="フッター プレースホルダ 18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9pPr>
          </a:lstStyle>
          <a:p>
            <a:pPr eaLnBrk="1" hangingPunct="1"/>
            <a:endParaRPr lang="ja-JP" altLang="en-US" dirty="0">
              <a:solidFill>
                <a:srgbClr val="8989FF"/>
              </a:solidFill>
              <a:latin typeface="Calibri" pitchFamily="-105" charset="0"/>
            </a:endParaRPr>
          </a:p>
        </p:txBody>
      </p:sp>
      <p:pic>
        <p:nvPicPr>
          <p:cNvPr id="3077" name="図 4" descr="lep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13" r="6352"/>
          <a:stretch>
            <a:fillRect/>
          </a:stretch>
        </p:blipFill>
        <p:spPr bwMode="auto">
          <a:xfrm>
            <a:off x="495300" y="195263"/>
            <a:ext cx="884145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62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12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910662" y="476251"/>
            <a:ext cx="585065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 Now for some “</a:t>
            </a:r>
            <a:r>
              <a:rPr lang="en-US" sz="3200" b="1" i="1" kern="10" dirty="0" err="1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Zedometry</a:t>
            </a: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”    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62120" y="1196975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507340" y="1371601"/>
            <a:ext cx="8325511" cy="41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3200" b="1" dirty="0" smtClean="0">
                <a:solidFill>
                  <a:srgbClr val="2D2D8A"/>
                </a:solidFill>
                <a:latin typeface="Calibri"/>
              </a:rPr>
              <a:t>Crucial to precise determination of the Z mass and width are :</a:t>
            </a:r>
            <a:endParaRPr lang="en-US" sz="3200" b="1" dirty="0">
              <a:solidFill>
                <a:srgbClr val="2D2D8A"/>
              </a:solidFill>
              <a:latin typeface="Calibri"/>
            </a:endParaRPr>
          </a:p>
          <a:p>
            <a:pPr marL="814968" lvl="1" indent="-32253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FontTx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400" b="1" kern="0" dirty="0" smtClean="0">
                <a:solidFill>
                  <a:srgbClr val="000000"/>
                </a:solidFill>
                <a:latin typeface="Luxi Sans"/>
              </a:rPr>
              <a:t>Good Knowledge of the LEP beam energies</a:t>
            </a:r>
            <a:endParaRPr lang="en-US" sz="2400" b="1" kern="0" dirty="0">
              <a:solidFill>
                <a:srgbClr val="000000"/>
              </a:solidFill>
              <a:latin typeface="Luxi Sans"/>
            </a:endParaRPr>
          </a:p>
          <a:p>
            <a:pPr marL="814968" lvl="1" indent="-32253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FontTx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400" b="1" kern="0" dirty="0" smtClean="0">
                <a:solidFill>
                  <a:srgbClr val="000000"/>
                </a:solidFill>
                <a:latin typeface="Luxi Sans"/>
              </a:rPr>
              <a:t>Luminosity measurement</a:t>
            </a:r>
          </a:p>
          <a:p>
            <a:pPr marL="814968" lvl="1" indent="-32253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FontTx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400" b="1" kern="0" dirty="0" smtClean="0">
                <a:solidFill>
                  <a:srgbClr val="000000"/>
                </a:solidFill>
                <a:latin typeface="Luxi Sans"/>
              </a:rPr>
              <a:t>Many systematic effects</a:t>
            </a:r>
          </a:p>
          <a:p>
            <a:pPr marL="814968" lvl="1" indent="-32253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FontTx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endParaRPr lang="en-US" sz="2400" b="1" kern="0" dirty="0">
              <a:solidFill>
                <a:srgbClr val="000000"/>
              </a:solidFill>
              <a:latin typeface="Luxi Sans"/>
            </a:endParaRPr>
          </a:p>
          <a:p>
            <a:pPr marL="492437" lvl="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400" b="1" kern="0" dirty="0" smtClean="0">
                <a:solidFill>
                  <a:srgbClr val="333399"/>
                </a:solidFill>
                <a:latin typeface="Luxi Sans"/>
              </a:rPr>
              <a:t>I will dwell somewhat on the first since several interesting and unexpected effects were uncovered over the years.</a:t>
            </a:r>
          </a:p>
        </p:txBody>
      </p:sp>
    </p:spTree>
    <p:extLst>
      <p:ext uri="{BB962C8B-B14F-4D97-AF65-F5344CB8AC3E}">
        <p14:creationId xmlns:p14="http://schemas.microsoft.com/office/powerpoint/2010/main" val="3595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13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208584" y="476251"/>
            <a:ext cx="7410824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 </a:t>
            </a:r>
            <a:r>
              <a:rPr lang="en-US" sz="3200" b="1" i="1" kern="10" dirty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T</a:t>
            </a: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he event sample around the Z</a:t>
            </a:r>
            <a:r>
              <a:rPr lang="en-US" sz="3200" b="1" i="1" kern="10" baseline="3000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0 </a:t>
            </a: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62120" y="1196975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07338" y="1371601"/>
            <a:ext cx="83255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endParaRPr lang="en-US" sz="2400" b="1" kern="0" dirty="0" smtClean="0">
              <a:solidFill>
                <a:srgbClr val="333399"/>
              </a:solidFill>
              <a:latin typeface="Luxi San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1387158"/>
            <a:ext cx="7176798" cy="42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4970571" y="5949280"/>
            <a:ext cx="990599" cy="914400"/>
          </a:xfrm>
          <a:prstGeom prst="line">
            <a:avLst/>
          </a:prstGeom>
          <a:solidFill>
            <a:srgbClr val="336699"/>
          </a:solidFill>
          <a:ln>
            <a:noFill/>
          </a:ln>
          <a:effectLst>
            <a:outerShdw dist="45791" dir="2021404" algn="ctr" rotWithShape="0">
              <a:srgbClr val="B2B2B2">
                <a:alpha val="80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cxnSp>
      <p:sp>
        <p:nvSpPr>
          <p:cNvPr id="10" name="Minus 9"/>
          <p:cNvSpPr/>
          <p:nvPr/>
        </p:nvSpPr>
        <p:spPr bwMode="auto">
          <a:xfrm>
            <a:off x="4874750" y="5537200"/>
            <a:ext cx="990600" cy="9144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dist="45791" dir="2021404" algn="ctr" rotWithShape="0">
              <a:srgbClr val="B2B2B2">
                <a:alpha val="80000"/>
              </a:srgb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0000"/>
              </a:solidFill>
            </a:endParaRPr>
          </a:p>
        </p:txBody>
      </p:sp>
      <p:sp>
        <p:nvSpPr>
          <p:cNvPr id="11" name="Minus 10"/>
          <p:cNvSpPr/>
          <p:nvPr/>
        </p:nvSpPr>
        <p:spPr bwMode="auto">
          <a:xfrm>
            <a:off x="8467099" y="5537200"/>
            <a:ext cx="990600" cy="914400"/>
          </a:xfrm>
          <a:prstGeom prst="mathMinus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dist="45791" dir="2021404" algn="ctr" rotWithShape="0">
              <a:srgbClr val="B2B2B2">
                <a:alpha val="80000"/>
              </a:srgb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pic>
        <p:nvPicPr>
          <p:cNvPr id="12" name="Picture 8" descr="ZSta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77" y="1988840"/>
            <a:ext cx="9107718" cy="400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37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910662" y="476251"/>
            <a:ext cx="585065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 LEP Beam Energy Measurements   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62120" y="1196975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507340" y="1371600"/>
            <a:ext cx="8325511" cy="379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800" b="1" dirty="0" smtClean="0">
                <a:solidFill>
                  <a:srgbClr val="2D2D8A"/>
                </a:solidFill>
                <a:latin typeface="Calibri"/>
              </a:rPr>
              <a:t>Two machine innovations provided us with unexpected challenges :</a:t>
            </a:r>
            <a:endParaRPr lang="en-US" sz="2800" b="1" dirty="0">
              <a:solidFill>
                <a:srgbClr val="2D2D8A"/>
              </a:solidFill>
              <a:latin typeface="Calibri"/>
            </a:endParaRPr>
          </a:p>
          <a:p>
            <a:pPr marL="357815" indent="-32253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FontTx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400" b="1" kern="0" dirty="0" smtClean="0">
                <a:solidFill>
                  <a:srgbClr val="000000"/>
                </a:solidFill>
                <a:latin typeface="Luxi Sans"/>
              </a:rPr>
              <a:t>“Concrete” magnets.</a:t>
            </a:r>
            <a:br>
              <a:rPr lang="en-US" sz="2400" b="1" kern="0" dirty="0" smtClean="0">
                <a:solidFill>
                  <a:srgbClr val="000000"/>
                </a:solidFill>
                <a:latin typeface="Luxi Sans"/>
              </a:rPr>
            </a:br>
            <a:r>
              <a:rPr lang="en-US" sz="2400" b="1" kern="0" dirty="0" smtClean="0">
                <a:solidFill>
                  <a:srgbClr val="000000"/>
                </a:solidFill>
                <a:latin typeface="Luxi Sans"/>
              </a:rPr>
              <a:t>B ≈ .05T at Z peak.</a:t>
            </a:r>
            <a:endParaRPr lang="en-US" sz="2400" b="1" kern="0" dirty="0">
              <a:solidFill>
                <a:srgbClr val="000000"/>
              </a:solidFill>
              <a:latin typeface="Luxi Sans"/>
            </a:endParaRPr>
          </a:p>
          <a:p>
            <a:pPr marL="357815" indent="-32253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FontTx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400" b="1" kern="0" dirty="0" smtClean="0">
                <a:solidFill>
                  <a:srgbClr val="000000"/>
                </a:solidFill>
                <a:latin typeface="Luxi Sans"/>
              </a:rPr>
              <a:t>Energy storage cavities</a:t>
            </a:r>
          </a:p>
          <a:p>
            <a:pPr marL="492437" lvl="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endParaRPr lang="en-US" sz="2400" b="1" kern="0" dirty="0">
              <a:solidFill>
                <a:srgbClr val="333399"/>
              </a:solidFill>
              <a:latin typeface="Luxi Sans"/>
            </a:endParaRPr>
          </a:p>
          <a:p>
            <a:pPr marL="492437" lvl="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endParaRPr lang="en-US" sz="2400" b="1" kern="0" dirty="0" smtClean="0">
              <a:solidFill>
                <a:srgbClr val="333399"/>
              </a:solidFill>
              <a:latin typeface="Luxi Sans"/>
            </a:endParaRPr>
          </a:p>
          <a:p>
            <a:pPr marL="492437" lvl="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endParaRPr lang="en-US" sz="2400" b="1" kern="0" dirty="0">
              <a:solidFill>
                <a:srgbClr val="000000"/>
              </a:solidFill>
              <a:latin typeface="Luxi San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62" y="1772816"/>
            <a:ext cx="468052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8" y="3598714"/>
            <a:ext cx="470879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99028" y="5166229"/>
            <a:ext cx="411846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</a:t>
            </a:r>
            <a:r>
              <a:rPr lang="en-US" sz="2400" dirty="0" smtClean="0">
                <a:solidFill>
                  <a:srgbClr val="002060"/>
                </a:solidFill>
              </a:rPr>
              <a:t> third innovation was the </a:t>
            </a:r>
            <a:r>
              <a:rPr lang="en-US" sz="2400" dirty="0" err="1" smtClean="0">
                <a:solidFill>
                  <a:srgbClr val="002060"/>
                </a:solidFill>
              </a:rPr>
              <a:t>Nb</a:t>
            </a:r>
            <a:r>
              <a:rPr lang="en-US" sz="2400" dirty="0" smtClean="0">
                <a:solidFill>
                  <a:srgbClr val="002060"/>
                </a:solidFill>
              </a:rPr>
              <a:t>-sputtered Cu </a:t>
            </a:r>
            <a:r>
              <a:rPr lang="en-US" sz="2400" dirty="0" err="1" smtClean="0">
                <a:solidFill>
                  <a:srgbClr val="002060"/>
                </a:solidFill>
              </a:rPr>
              <a:t>s.c.cavities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68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15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2628227" y="476251"/>
            <a:ext cx="3884946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Early Flux Loop Calibrations    </a:t>
            </a:r>
            <a:endParaRPr lang="en-GB" sz="3200" b="1" i="1" kern="10" dirty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73924" y="997643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507340" y="1076134"/>
            <a:ext cx="8325511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5284" algn="ctr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rgbClr val="0070C0"/>
                </a:solidFill>
                <a:latin typeface="Comic Sans MS" pitchFamily="66" charset="0"/>
              </a:rPr>
              <a:t>Every dipole magnet has a 1-turn “Flux-Loop” installed in a groove in the lower pole.</a:t>
            </a:r>
            <a:endParaRPr lang="en-US" sz="2000" b="1" kern="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50952" y="121390"/>
            <a:ext cx="5010223" cy="8286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2" name="Rectangle 1"/>
          <p:cNvSpPr/>
          <p:nvPr/>
        </p:nvSpPr>
        <p:spPr bwMode="auto">
          <a:xfrm>
            <a:off x="6541956" y="4581128"/>
            <a:ext cx="1141347" cy="13673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45791" dir="2021404" algn="ctr" rotWithShape="0">
              <a:srgbClr val="B2B2B2">
                <a:alpha val="80000"/>
              </a:srgb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2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16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2628227" y="476251"/>
            <a:ext cx="3884946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</a:t>
            </a:r>
            <a:r>
              <a:rPr lang="en-US" sz="3200" b="1" i="1" kern="1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Temperature Corrected   </a:t>
            </a: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F-L Calibrations   </a:t>
            </a:r>
            <a:endParaRPr lang="en-GB" sz="3200" b="1" i="1" kern="10" dirty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73924" y="997643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507340" y="1371600"/>
            <a:ext cx="8325511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5284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endParaRPr lang="en-US" sz="2000" b="1" kern="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20145" y="-846670"/>
            <a:ext cx="4591595" cy="867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257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9900"/>
                </a:solidFill>
              </a:rPr>
              <a:t>Pilcher</a:t>
            </a:r>
            <a:r>
              <a:rPr lang="en-US" dirty="0" smtClean="0">
                <a:solidFill>
                  <a:srgbClr val="009900"/>
                </a:solidFill>
              </a:rPr>
              <a:t> Symposium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>
                <a:solidFill>
                  <a:srgbClr val="009900"/>
                </a:solidFill>
              </a:rPr>
              <a:t>21/10/2010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C531-4A60-48BB-844C-F5E41BA28E57}" type="slidenum">
              <a:rPr lang="en-US">
                <a:solidFill>
                  <a:srgbClr val="009900"/>
                </a:solidFill>
              </a:rPr>
              <a:pPr/>
              <a:t>17</a:t>
            </a:fld>
            <a:endParaRPr lang="en-US">
              <a:solidFill>
                <a:srgbClr val="009900"/>
              </a:solidFill>
            </a:endParaRPr>
          </a:p>
        </p:txBody>
      </p:sp>
      <p:pic>
        <p:nvPicPr>
          <p:cNvPr id="1086466" name="Picture 2" descr="protoncali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1066801"/>
            <a:ext cx="5613400" cy="468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64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circulating protons</a:t>
            </a:r>
          </a:p>
        </p:txBody>
      </p:sp>
      <p:sp>
        <p:nvSpPr>
          <p:cNvPr id="10864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47650" y="1066800"/>
            <a:ext cx="37973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1989 &amp; 1990 </a:t>
            </a:r>
            <a:r>
              <a:rPr lang="en-US" sz="2000" dirty="0" smtClean="0"/>
              <a:t>@ </a:t>
            </a:r>
            <a:r>
              <a:rPr lang="en-US" sz="2000" b="1" u="sng" dirty="0" smtClean="0">
                <a:solidFill>
                  <a:srgbClr val="FF0000"/>
                </a:solidFill>
              </a:rPr>
              <a:t>20GeV</a:t>
            </a:r>
            <a:endParaRPr lang="en-US" sz="2000" b="1" u="sng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 smtClean="0"/>
              <a:t>With e and p on same central orbits, infer </a:t>
            </a:r>
            <a:r>
              <a:rPr lang="en-US" sz="2000" dirty="0"/>
              <a:t>speed of protons by comparing </a:t>
            </a:r>
            <a:r>
              <a:rPr lang="en-US" sz="2000" dirty="0" smtClean="0"/>
              <a:t>different RF frequencies.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From speed compute momentum.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Extrapolate to 45GeV using flux loop.</a:t>
            </a:r>
          </a:p>
          <a:p>
            <a:pPr>
              <a:lnSpc>
                <a:spcPct val="90000"/>
              </a:lnSpc>
            </a:pPr>
            <a:endParaRPr lang="en-US" sz="20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hlink"/>
                </a:solidFill>
              </a:rPr>
              <a:t>20 MeV uncertainty on </a:t>
            </a:r>
            <a:r>
              <a:rPr lang="en-US" sz="2000" dirty="0" smtClean="0">
                <a:solidFill>
                  <a:schemeClr val="hlink"/>
                </a:solidFill>
              </a:rPr>
              <a:t>M</a:t>
            </a:r>
            <a:r>
              <a:rPr lang="en-US" sz="2000" baseline="-25000" dirty="0" smtClean="0">
                <a:solidFill>
                  <a:schemeClr val="hlink"/>
                </a:solidFill>
              </a:rPr>
              <a:t>Z</a:t>
            </a: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>
                <a:latin typeface="Comic Sans MS" pitchFamily="66" charset="0"/>
              </a:rPr>
              <a:t>LEP circumference shrank between measurements by 1.6±0.8mm (hint for future?)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hlink"/>
              </a:solidFill>
            </a:endParaRPr>
          </a:p>
        </p:txBody>
      </p:sp>
      <p:sp>
        <p:nvSpPr>
          <p:cNvPr id="1086469" name="AutoShape 5"/>
          <p:cNvSpPr>
            <a:spLocks noChangeArrowheads="1"/>
          </p:cNvSpPr>
          <p:nvPr/>
        </p:nvSpPr>
        <p:spPr bwMode="auto">
          <a:xfrm>
            <a:off x="6438900" y="140742"/>
            <a:ext cx="3214291" cy="702766"/>
          </a:xfrm>
          <a:prstGeom prst="cloudCallout">
            <a:avLst>
              <a:gd name="adj1" fmla="val -13778"/>
              <a:gd name="adj2" fmla="val 212148"/>
            </a:avLst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n-US" sz="2400" smtClean="0">
                <a:solidFill>
                  <a:srgbClr val="009900"/>
                </a:solidFill>
              </a:rPr>
              <a:t>11 Dec 1989</a:t>
            </a:r>
          </a:p>
        </p:txBody>
      </p:sp>
    </p:spTree>
    <p:extLst>
      <p:ext uri="{BB962C8B-B14F-4D97-AF65-F5344CB8AC3E}">
        <p14:creationId xmlns:p14="http://schemas.microsoft.com/office/powerpoint/2010/main" val="363404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910662" y="476251"/>
            <a:ext cx="5694633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Those  warm RF cavities</a:t>
            </a:r>
            <a:endParaRPr lang="en-GB" sz="3200" b="1" i="1" kern="10" dirty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73924" y="997643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46" y="1988840"/>
            <a:ext cx="8639830" cy="403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37809" y="1062443"/>
            <a:ext cx="75668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Beam energy varies around the ring - energy </a:t>
            </a:r>
            <a:r>
              <a:rPr lang="en-US" sz="2000" dirty="0" err="1" smtClean="0"/>
              <a:t>sawtooth</a:t>
            </a:r>
            <a:r>
              <a:rPr lang="en-US" dirty="0" smtClean="0"/>
              <a:t>.</a:t>
            </a:r>
          </a:p>
          <a:p>
            <a:r>
              <a:rPr lang="en-US" dirty="0" smtClean="0"/>
              <a:t>LEP1 :  RF cavities (warm) at Point 2 (L3) and Point 6 (OPAL) only.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675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910662" y="476251"/>
            <a:ext cx="5694633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  Those  warm RF cavities        </a:t>
            </a:r>
            <a:endParaRPr lang="en-GB" sz="3200" b="1" i="1" kern="10" dirty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73924" y="997643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42950" y="1066800"/>
            <a:ext cx="8420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66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2pPr>
            <a:lvl3pPr marL="12017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Beam energy varies around the ring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</a:rPr>
              <a:t>Synchrotron radiation in the arcs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</a:rPr>
              <a:t>Energy restored by the RF cavities (originally at IP2 &amp; IP6)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</a:rPr>
              <a:t>If cavities are precisely positioned, beams gain the same energy on the way into the IP and on the way out.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Helvetica"/>
              </a:rPr>
              <a:t>E</a:t>
            </a:r>
            <a:r>
              <a:rPr kumimoji="1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Helvetica"/>
              </a:rPr>
              <a:t>CM</a:t>
            </a: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Helvetica"/>
              </a:rPr>
              <a:t> equal at all IPs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Copper cavities driven</a:t>
            </a:r>
            <a:b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</a:b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by TWO frequencies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</a:rPr>
              <a:t>RF power oscillates </a:t>
            </a:r>
            <a:b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</a:rPr>
            </a:b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</a:rPr>
              <a:t>between storage and </a:t>
            </a:r>
            <a:b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</a:rPr>
            </a:b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</a:rPr>
              <a:t>main cavity.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</a:rPr>
              <a:t>Aligned to wrong </a:t>
            </a:r>
            <a:r>
              <a:rPr kumimoji="1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</a:rPr>
              <a:t>freq</a:t>
            </a: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</a:rPr>
              <a:t>!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Helvetica"/>
              </a:rPr>
              <a:t>E</a:t>
            </a:r>
            <a:r>
              <a:rPr kumimoji="1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Helvetica"/>
              </a:rPr>
              <a:t>CM</a:t>
            </a: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Helvetica"/>
              </a:rPr>
              <a:t> shifts at L3 and </a:t>
            </a:r>
            <a:b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Helvetica"/>
              </a:rPr>
            </a:b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Helvetica"/>
              </a:rPr>
              <a:t>OPAL of 10~20 MeV</a:t>
            </a:r>
            <a:endParaRPr kumimoji="1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920" y="2924944"/>
            <a:ext cx="5184576" cy="331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26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2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910662" y="476251"/>
            <a:ext cx="5694633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OPAL Early Days : 1980-81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73924" y="997643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507340" y="1371600"/>
            <a:ext cx="8325511" cy="4959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5284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rgbClr val="000000"/>
                </a:solidFill>
                <a:latin typeface="Luxi Sans"/>
              </a:rPr>
              <a:t>1980:</a:t>
            </a:r>
          </a:p>
          <a:p>
            <a:pPr marL="814968" lvl="1" indent="-32253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FontTx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rgbClr val="000000"/>
                </a:solidFill>
                <a:latin typeface="Comic Sans MS" pitchFamily="66" charset="0"/>
              </a:rPr>
              <a:t>Uppsala Conference on Experimentation at LEP</a:t>
            </a:r>
          </a:p>
          <a:p>
            <a:pPr marL="814968" lvl="1" indent="-32253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FontTx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rgbClr val="000000"/>
                </a:solidFill>
                <a:latin typeface="Comic Sans MS" pitchFamily="66" charset="0"/>
              </a:rPr>
              <a:t>Preparatory Meetings, preliminary design based on JADE &amp; CERN.</a:t>
            </a:r>
          </a:p>
          <a:p>
            <a:pPr marL="814968" lvl="1" indent="-32253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FontTx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rgbClr val="000000"/>
                </a:solidFill>
                <a:latin typeface="Comic Sans MS" pitchFamily="66" charset="0"/>
              </a:rPr>
              <a:t>Thin </a:t>
            </a:r>
            <a:r>
              <a:rPr lang="en-US" sz="2000" b="1" u="sng" kern="0" dirty="0" smtClean="0">
                <a:solidFill>
                  <a:srgbClr val="FF0000"/>
                </a:solidFill>
                <a:latin typeface="Comic Sans MS" pitchFamily="66" charset="0"/>
              </a:rPr>
              <a:t>SC</a:t>
            </a:r>
            <a:r>
              <a:rPr lang="en-US" sz="2000" b="1" kern="0" dirty="0" smtClean="0">
                <a:solidFill>
                  <a:srgbClr val="000000"/>
                </a:solidFill>
                <a:latin typeface="Comic Sans MS" pitchFamily="66" charset="0"/>
              </a:rPr>
              <a:t> coil 5-10 </a:t>
            </a:r>
            <a:r>
              <a:rPr lang="en-US" sz="2000" b="1" kern="0" dirty="0" err="1" smtClean="0">
                <a:solidFill>
                  <a:srgbClr val="000000"/>
                </a:solidFill>
                <a:latin typeface="Comic Sans MS" pitchFamily="66" charset="0"/>
              </a:rPr>
              <a:t>kG</a:t>
            </a:r>
            <a:endParaRPr lang="en-US" sz="2000" b="1" kern="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marL="35284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rgbClr val="000000"/>
                </a:solidFill>
                <a:latin typeface="Comic Sans MS" pitchFamily="66" charset="0"/>
              </a:rPr>
              <a:t>1981:</a:t>
            </a:r>
          </a:p>
          <a:p>
            <a:pPr marL="814968" lvl="1" indent="-322531" defTabSz="407526" eaLnBrk="1" fontAlgn="base" hangingPunct="1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rgbClr val="000000"/>
                </a:solidFill>
                <a:latin typeface="Comic Sans MS" pitchFamily="66" charset="0"/>
              </a:rPr>
              <a:t>Jan: - meet NA3 colleagues.</a:t>
            </a:r>
          </a:p>
          <a:p>
            <a:pPr marL="814968" lvl="1" indent="-322531" defTabSz="407526" eaLnBrk="1" fontAlgn="base" hangingPunct="1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rgbClr val="000000"/>
                </a:solidFill>
                <a:latin typeface="Comic Sans MS" pitchFamily="66" charset="0"/>
              </a:rPr>
              <a:t>4/5 Feb: - first (OPAL) meeting.</a:t>
            </a:r>
          </a:p>
          <a:p>
            <a:pPr marL="814968" lvl="1" indent="-322531" defTabSz="407526" eaLnBrk="1" fontAlgn="base" hangingPunct="1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rgbClr val="000000"/>
                </a:solidFill>
                <a:latin typeface="Comic Sans MS" pitchFamily="66" charset="0"/>
              </a:rPr>
              <a:t>June – Villars meeting (marriage market ?)</a:t>
            </a:r>
          </a:p>
          <a:p>
            <a:pPr marL="814968" lvl="1" indent="-322531" defTabSz="407526" eaLnBrk="1" fontAlgn="base" hangingPunct="1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rgbClr val="000000"/>
                </a:solidFill>
                <a:latin typeface="Comic Sans MS" pitchFamily="66" charset="0"/>
              </a:rPr>
              <a:t>End year – first ideas of a design and general guidelines (high resolution tracking etc., based on techniques where the collaboration has specific experience, be ready for 1</a:t>
            </a:r>
            <a:r>
              <a:rPr lang="en-US" sz="2000" b="1" kern="0" baseline="30000" dirty="0" smtClean="0">
                <a:solidFill>
                  <a:srgbClr val="000000"/>
                </a:solidFill>
                <a:latin typeface="Comic Sans MS" pitchFamily="66" charset="0"/>
              </a:rPr>
              <a:t>st</a:t>
            </a:r>
            <a:r>
              <a:rPr lang="en-US" sz="2000" b="1" kern="0" dirty="0" smtClean="0">
                <a:solidFill>
                  <a:srgbClr val="000000"/>
                </a:solidFill>
                <a:latin typeface="Comic Sans MS" pitchFamily="66" charset="0"/>
              </a:rPr>
              <a:t> operation, ….)</a:t>
            </a:r>
            <a:endParaRPr lang="en-US" sz="2000" b="1" kern="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95" y="1196752"/>
            <a:ext cx="4614235" cy="493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38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20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910662" y="476251"/>
            <a:ext cx="5694633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  Resonant depolarization  - ultimate </a:t>
            </a:r>
            <a:r>
              <a:rPr lang="en-US" sz="3200" b="1" i="1" kern="10" dirty="0" err="1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presision</a:t>
            </a: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 </a:t>
            </a:r>
            <a:endParaRPr lang="en-GB" sz="3200" b="1" i="1" kern="10" dirty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73924" y="997643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42950" y="1066800"/>
            <a:ext cx="8420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66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2pPr>
            <a:lvl3pPr marL="12017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Electron spin aligns with vertical B field of dipoles due to synchrotron radiation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Slow (hours) build up of polarization </a:t>
            </a:r>
            <a:r>
              <a:rPr kumimoji="1" lang="en-US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if the beam orbit is sufficiently smooth</a:t>
            </a: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Spins </a:t>
            </a:r>
            <a:r>
              <a:rPr kumimoji="1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precess</a:t>
            </a: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- number of precessions per orbit (spin tune):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Monitor polarization and </a:t>
            </a:r>
            <a:b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</a:b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scan frequency of external</a:t>
            </a:r>
            <a:b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</a:b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B field to depolarize and measure </a:t>
            </a: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+mn-ea"/>
                <a:cs typeface="+mn-cs"/>
                <a:sym typeface="Symbol" charset="2"/>
              </a:rPr>
              <a:t></a:t>
            </a:r>
            <a:r>
              <a:rPr kumimoji="1" lang="en-US" sz="2000" b="0" i="1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1" i="1" kern="0" noProof="0" dirty="0" smtClean="0">
                <a:latin typeface="Helvetica"/>
              </a:rPr>
              <a:t>o(100keV) </a:t>
            </a:r>
            <a:r>
              <a:rPr lang="en-US" sz="2000" b="1" i="1" u="sng" kern="0" noProof="0" dirty="0" smtClean="0">
                <a:latin typeface="Helvetica"/>
              </a:rPr>
              <a:t>instantaneous</a:t>
            </a:r>
            <a:r>
              <a:rPr lang="en-US" sz="2000" b="1" i="1" kern="0" noProof="0" dirty="0" smtClean="0">
                <a:latin typeface="Helvetica"/>
              </a:rPr>
              <a:t/>
            </a:r>
            <a:br>
              <a:rPr lang="en-US" sz="2000" b="1" i="1" kern="0" noProof="0" dirty="0" smtClean="0">
                <a:latin typeface="Helvetica"/>
              </a:rPr>
            </a:br>
            <a:r>
              <a:rPr lang="en-US" sz="2000" b="1" i="1" kern="0" noProof="0" dirty="0" smtClean="0">
                <a:latin typeface="Helvetica"/>
              </a:rPr>
              <a:t>precision on average </a:t>
            </a:r>
            <a:r>
              <a:rPr lang="en-US" sz="2000" b="1" i="1" kern="0" noProof="0" dirty="0" err="1" smtClean="0">
                <a:latin typeface="Helvetica"/>
              </a:rPr>
              <a:t>E</a:t>
            </a:r>
            <a:r>
              <a:rPr lang="en-US" sz="2000" b="1" i="1" kern="0" baseline="-25000" noProof="0" dirty="0" err="1" smtClean="0">
                <a:latin typeface="Helvetica"/>
              </a:rPr>
              <a:t>beam</a:t>
            </a:r>
            <a:r>
              <a:rPr lang="en-US" sz="2000" b="1" i="1" kern="0" noProof="0" dirty="0" smtClean="0">
                <a:latin typeface="Helvetica"/>
              </a:rPr>
              <a:t> </a:t>
            </a:r>
            <a:endParaRPr kumimoji="1" lang="en-US" sz="2000" b="1" i="1" u="none" strike="noStrike" kern="0" cap="none" spc="0" normalizeH="0" baseline="-25000" noProof="0" dirty="0" smtClean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Helvetica"/>
            </a:endParaRPr>
          </a:p>
        </p:txBody>
      </p:sp>
      <p:pic>
        <p:nvPicPr>
          <p:cNvPr id="11" name="Picture 4" descr="spintu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2895600"/>
            <a:ext cx="64389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epolswee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3861038"/>
            <a:ext cx="367691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71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21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910662" y="476251"/>
            <a:ext cx="5694633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LEP Alignment Problems</a:t>
            </a:r>
            <a:endParaRPr lang="en-GB" sz="3200" b="1" i="1" kern="10" dirty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73924" y="997643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350905" y="1382012"/>
            <a:ext cx="3119514" cy="372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5284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rgbClr val="000000"/>
                </a:solidFill>
                <a:latin typeface="Luxi Sans"/>
              </a:rPr>
              <a:t>LEP </a:t>
            </a:r>
            <a:r>
              <a:rPr lang="en-US" sz="2000" b="1" kern="0" dirty="0" err="1" smtClean="0">
                <a:solidFill>
                  <a:srgbClr val="000000"/>
                </a:solidFill>
                <a:latin typeface="Luxi Sans"/>
              </a:rPr>
              <a:t>mis</a:t>
            </a:r>
            <a:r>
              <a:rPr lang="en-US" sz="2000" b="1" kern="0" dirty="0" smtClean="0">
                <a:solidFill>
                  <a:srgbClr val="000000"/>
                </a:solidFill>
                <a:latin typeface="Luxi Sans"/>
              </a:rPr>
              <a:t>-alignment in the vertical plane -  measured in 1991/92 shutdown.</a:t>
            </a:r>
          </a:p>
          <a:p>
            <a:pPr marL="35284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endParaRPr lang="en-US" sz="2000" b="1" kern="0" dirty="0">
              <a:solidFill>
                <a:srgbClr val="000000"/>
              </a:solidFill>
              <a:latin typeface="Luxi Sans"/>
            </a:endParaRPr>
          </a:p>
          <a:p>
            <a:pPr marL="35284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rgbClr val="FF0000"/>
                </a:solidFill>
                <a:latin typeface="Luxi Sans"/>
              </a:rPr>
              <a:t>Note the scale !!!!</a:t>
            </a:r>
          </a:p>
          <a:p>
            <a:pPr marL="35284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endParaRPr lang="en-US" sz="2000" b="1" kern="0" dirty="0">
              <a:solidFill>
                <a:srgbClr val="002060"/>
              </a:solidFill>
              <a:latin typeface="Luxi Sans"/>
            </a:endParaRPr>
          </a:p>
          <a:p>
            <a:pPr marL="35284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rgbClr val="002060"/>
                </a:solidFill>
                <a:latin typeface="Luxi Sans"/>
              </a:rPr>
              <a:t>No wonder it’s difficult to achieve polarized beams.</a:t>
            </a:r>
          </a:p>
          <a:p>
            <a:pPr marL="35284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endParaRPr lang="en-US" sz="2000" b="1" kern="0" dirty="0" smtClean="0">
              <a:solidFill>
                <a:srgbClr val="000000"/>
              </a:solidFill>
              <a:latin typeface="Luxi San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79138" y="682157"/>
            <a:ext cx="5204556" cy="5835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22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910662" y="476251"/>
            <a:ext cx="5694633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Lunar Tides in the Earth    </a:t>
            </a:r>
            <a:endParaRPr lang="en-GB" sz="3200" b="1" i="1" kern="10" dirty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73924" y="997643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60512" y="3048209"/>
            <a:ext cx="3661683" cy="268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800">
                <a:solidFill>
                  <a:srgbClr val="66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2pPr>
            <a:lvl3pPr marL="12017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Length of beam orbit fixed by RF frequency.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800" kern="0" dirty="0" smtClean="0">
                <a:solidFill>
                  <a:schemeClr val="tx1"/>
                </a:solidFill>
                <a:latin typeface="Helvetica"/>
              </a:rPr>
              <a:t>Beam stays where it is – magnets move around it.</a:t>
            </a:r>
            <a:endParaRPr kumimoji="1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Extra contribution from </a:t>
            </a:r>
            <a:r>
              <a:rPr kumimoji="1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quadrupole</a:t>
            </a: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fields off central orbit changes </a:t>
            </a:r>
            <a:r>
              <a:rPr kumimoji="1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E</a:t>
            </a:r>
            <a:r>
              <a:rPr kumimoji="1" lang="en-US" sz="18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beam</a:t>
            </a: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Amplitude ~10MeV</a:t>
            </a:r>
          </a:p>
        </p:txBody>
      </p:sp>
      <p:pic>
        <p:nvPicPr>
          <p:cNvPr id="13" name="Picture 6" descr="ti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117" y="2890853"/>
            <a:ext cx="5374046" cy="349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3924" y="1196752"/>
            <a:ext cx="8425259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kumimoji="1" lang="en-US" kern="0" dirty="0">
                <a:solidFill>
                  <a:srgbClr val="6600CC"/>
                </a:solidFill>
                <a:latin typeface="Helvetica"/>
              </a:rPr>
              <a:t>Tidal forces do not only move the waters of the oceans, They also </a:t>
            </a:r>
            <a:r>
              <a:rPr kumimoji="1" lang="en-US" b="1" kern="0" dirty="0">
                <a:solidFill>
                  <a:srgbClr val="6600CC"/>
                </a:solidFill>
                <a:latin typeface="Helvetica"/>
              </a:rPr>
              <a:t>move land masses</a:t>
            </a:r>
            <a:r>
              <a:rPr kumimoji="1" lang="en-US" b="1" kern="0" dirty="0" smtClean="0">
                <a:solidFill>
                  <a:srgbClr val="6600CC"/>
                </a:solidFill>
                <a:latin typeface="Helvetica"/>
              </a:rPr>
              <a:t>.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kumimoji="1" lang="en-US" b="1" kern="0" dirty="0" smtClean="0">
                <a:solidFill>
                  <a:srgbClr val="6600CC"/>
                </a:solidFill>
                <a:latin typeface="Helvetica"/>
              </a:rPr>
              <a:t>Vertical</a:t>
            </a:r>
            <a:r>
              <a:rPr kumimoji="1" lang="en-US" kern="0" dirty="0" smtClean="0">
                <a:solidFill>
                  <a:srgbClr val="6600CC"/>
                </a:solidFill>
                <a:latin typeface="Helvetica"/>
              </a:rPr>
              <a:t> motion in GVA up to </a:t>
            </a:r>
            <a:r>
              <a:rPr kumimoji="1" lang="en-US" b="1" kern="0" dirty="0" smtClean="0">
                <a:solidFill>
                  <a:srgbClr val="6600CC"/>
                </a:solidFill>
                <a:latin typeface="Helvetica"/>
              </a:rPr>
              <a:t>0.2m peak-to-peak</a:t>
            </a:r>
            <a:r>
              <a:rPr kumimoji="1" lang="en-US" kern="0" dirty="0" smtClean="0">
                <a:solidFill>
                  <a:srgbClr val="6600CC"/>
                </a:solidFill>
                <a:latin typeface="Helvetica"/>
              </a:rPr>
              <a:t>.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kumimoji="1" lang="en-US" b="1" kern="0" dirty="0" smtClean="0">
                <a:solidFill>
                  <a:srgbClr val="6600CC"/>
                </a:solidFill>
                <a:latin typeface="Helvetica"/>
              </a:rPr>
              <a:t>Horizontal</a:t>
            </a:r>
            <a:r>
              <a:rPr kumimoji="1" lang="en-US" kern="0" dirty="0" smtClean="0">
                <a:solidFill>
                  <a:srgbClr val="6600CC"/>
                </a:solidFill>
                <a:latin typeface="Helvetica"/>
              </a:rPr>
              <a:t> dimensions undergo similar </a:t>
            </a:r>
            <a:r>
              <a:rPr kumimoji="1" lang="en-US" b="1" u="sng" kern="0" dirty="0" smtClean="0">
                <a:solidFill>
                  <a:srgbClr val="6600CC"/>
                </a:solidFill>
                <a:latin typeface="Helvetica"/>
              </a:rPr>
              <a:t>relative</a:t>
            </a:r>
            <a:r>
              <a:rPr kumimoji="1" lang="en-US" kern="0" dirty="0" smtClean="0">
                <a:solidFill>
                  <a:srgbClr val="6600CC"/>
                </a:solidFill>
                <a:latin typeface="Helvetica"/>
              </a:rPr>
              <a:t> changes </a:t>
            </a:r>
            <a:r>
              <a:rPr kumimoji="1" lang="en-US" kern="0" dirty="0" smtClean="0">
                <a:solidFill>
                  <a:srgbClr val="6600CC"/>
                </a:solidFill>
                <a:latin typeface="Arial"/>
                <a:cs typeface="Arial"/>
              </a:rPr>
              <a:t>→ 1mm change in LEP circumference.</a:t>
            </a:r>
            <a:endParaRPr kumimoji="1" lang="en-US" kern="0" dirty="0">
              <a:solidFill>
                <a:srgbClr val="6600CC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8212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23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910662" y="476251"/>
            <a:ext cx="5694633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We discovered trains , &amp; other effects   </a:t>
            </a:r>
            <a:endParaRPr lang="en-GB" sz="3200" b="1" i="1" kern="10" dirty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73924" y="997643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742950" y="1066800"/>
            <a:ext cx="41275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800">
                <a:solidFill>
                  <a:srgbClr val="66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2pPr>
            <a:lvl3pPr marL="12017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Vagabond currents from French DC electric trains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Measured current on beam pipe and </a:t>
            </a: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NMR</a:t>
            </a:r>
            <a:r>
              <a:rPr kumimoji="1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field change</a:t>
            </a:r>
            <a:endParaRPr kumimoji="1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13" name="Picture 5" descr="vagabo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2679700"/>
            <a:ext cx="4347633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trainproo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1066800"/>
            <a:ext cx="454197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0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24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910662" y="476251"/>
            <a:ext cx="585065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 Corrections for pre-1995 data    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62120" y="1196975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42950" y="1340768"/>
            <a:ext cx="8420100" cy="475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66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2pPr>
            <a:lvl3pPr marL="12017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latin typeface="Helvetica"/>
              </a:rPr>
              <a:t>E</a:t>
            </a:r>
            <a:r>
              <a:rPr kumimoji="1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xtrapolating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back from end-of-fill resonant </a:t>
            </a:r>
            <a:r>
              <a:rPr kumimoji="1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depolarisation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measurements,</a:t>
            </a:r>
            <a:r>
              <a:rPr kumimoji="1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take into account :</a:t>
            </a:r>
            <a:endParaRPr kumimoji="1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</a:rPr>
              <a:t>Earth tides.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</a:rPr>
              <a:t>Horizontal orbit correctors.</a:t>
            </a:r>
            <a:endParaRPr kumimoji="1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</a:rPr>
              <a:t>Magnet temperatures.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</a:rPr>
              <a:t>Train effects.</a:t>
            </a:r>
            <a:endParaRPr kumimoji="1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</a:rPr>
              <a:t>RF configuration, and other IP effects.</a:t>
            </a:r>
            <a:endParaRPr kumimoji="1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Final E</a:t>
            </a:r>
            <a:r>
              <a:rPr kumimoji="1" lang="en-US" sz="30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CM</a:t>
            </a:r>
            <a:r>
              <a:rPr kumimoji="1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uncertainty on Z mass : ±</a:t>
            </a:r>
            <a:r>
              <a:rPr kumimoji="1" lang="en-US" sz="3000" b="1" i="0" u="sng" strike="noStrike" kern="0" cap="none" spc="0" normalizeH="0" baseline="0" noProof="0" dirty="0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1.7</a:t>
            </a:r>
            <a:r>
              <a:rPr kumimoji="1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MeV</a:t>
            </a:r>
          </a:p>
          <a:p>
            <a:pPr marL="342900" marR="0" lvl="0" indent="-34290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M</a:t>
            </a:r>
            <a:r>
              <a:rPr kumimoji="1" lang="en-US" sz="30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Z</a:t>
            </a:r>
            <a:r>
              <a:rPr kumimoji="1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= 91.1875 ± </a:t>
            </a:r>
            <a:r>
              <a:rPr kumimoji="1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0.0021</a:t>
            </a:r>
            <a:r>
              <a:rPr kumimoji="1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</a:t>
            </a:r>
            <a:r>
              <a:rPr kumimoji="1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GeV</a:t>
            </a:r>
            <a:endParaRPr kumimoji="1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FF0033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68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25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887928" y="476251"/>
            <a:ext cx="8043514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>
                <a:solidFill>
                  <a:srgbClr val="FF0000"/>
                </a:solidFill>
                <a:latin typeface="Arial" charset="0"/>
                <a:ea typeface="ＭＳ Ｐゴシック" pitchFamily="28" charset="-128"/>
              </a:rPr>
              <a:t>Precision luminosity determination with </a:t>
            </a:r>
            <a:r>
              <a:rPr kumimoji="1" lang="en-US" altLang="ja-JP" dirty="0" err="1">
                <a:solidFill>
                  <a:srgbClr val="FF0000"/>
                </a:solidFill>
                <a:latin typeface="Arial" charset="0"/>
                <a:ea typeface="ＭＳ Ｐゴシック" pitchFamily="28" charset="-128"/>
              </a:rPr>
              <a:t>SiW</a:t>
            </a:r>
            <a:r>
              <a:rPr kumimoji="1" lang="en-US" altLang="ja-JP" dirty="0">
                <a:solidFill>
                  <a:srgbClr val="FF0000"/>
                </a:solidFill>
                <a:latin typeface="Arial" charset="0"/>
                <a:ea typeface="ＭＳ Ｐゴシック" pitchFamily="28" charset="-128"/>
              </a:rPr>
              <a:t> </a:t>
            </a:r>
            <a:r>
              <a:rPr kumimoji="1" lang="en-US" altLang="ja-JP" dirty="0" err="1" smtClean="0">
                <a:solidFill>
                  <a:srgbClr val="FF0000"/>
                </a:solidFill>
                <a:latin typeface="Arial" charset="0"/>
                <a:ea typeface="ＭＳ Ｐゴシック" pitchFamily="28" charset="-128"/>
              </a:rPr>
              <a:t>luminometer</a:t>
            </a:r>
            <a:r>
              <a:rPr lang="en-US" sz="3200" b="1" i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</a:t>
            </a:r>
            <a:endParaRPr lang="en-GB" sz="3200" b="1" i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73924" y="997643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9" name="図 5" descr="pr209_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52869" r="25868"/>
          <a:stretch>
            <a:fillRect/>
          </a:stretch>
        </p:blipFill>
        <p:spPr bwMode="auto">
          <a:xfrm>
            <a:off x="673925" y="1196753"/>
            <a:ext cx="3186954" cy="251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>
            <a:spLocks noChangeArrowheads="1"/>
          </p:cNvSpPr>
          <p:nvPr/>
        </p:nvSpPr>
        <p:spPr bwMode="auto">
          <a:xfrm>
            <a:off x="4406939" y="1340769"/>
            <a:ext cx="4645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ＭＳ Ｐゴシック" pitchFamily="28" charset="-128"/>
              </a:rPr>
              <a:t>Bhabha</a:t>
            </a:r>
            <a:r>
              <a:rPr kumimoji="1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ＭＳ Ｐゴシック" pitchFamily="28" charset="-128"/>
              </a:rPr>
              <a:t> SW cross-section = 79 </a:t>
            </a:r>
            <a:r>
              <a:rPr kumimoji="1" lang="en-US" altLang="ja-JP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ＭＳ Ｐゴシック" pitchFamily="28" charset="-128"/>
              </a:rPr>
              <a:t>nb</a:t>
            </a:r>
            <a:endParaRPr kumimoji="1" lang="en-US" altLang="ja-JP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ＭＳ Ｐゴシック" pitchFamily="28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ＭＳ Ｐゴシック" pitchFamily="28" charset="-128"/>
              </a:rPr>
              <a:t>Acceptance edge controlled to 7 </a:t>
            </a:r>
            <a:r>
              <a:rPr kumimoji="1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-105" charset="2"/>
                <a:ea typeface="ＭＳ Ｐゴシック" pitchFamily="28" charset="-128"/>
              </a:rPr>
              <a:t>m</a:t>
            </a:r>
            <a:r>
              <a:rPr kumimoji="1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ＭＳ Ｐゴシック" pitchFamily="28" charset="-128"/>
              </a:rPr>
              <a:t>m</a:t>
            </a:r>
            <a:endParaRPr kumimoji="1" lang="ja-JP" altLang="en-US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ＭＳ Ｐゴシック" pitchFamily="28" charset="-128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60400" y="3774658"/>
            <a:ext cx="2889250" cy="229235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dist="45791" dir="2021404" algn="ctr" rotWithShape="0">
              <a:srgbClr val="B2B2B2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</a:rPr>
              <a:t>The following experimental systematic errors were achieved :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</a:rPr>
              <a:t>ALEPH  : 0.067%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</a:rPr>
              <a:t>DELPHI : 0.09 %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</a:rPr>
              <a:t>L3          : 0.064%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</a:rPr>
              <a:t>OPAL     : 0.033%  </a:t>
            </a:r>
          </a:p>
        </p:txBody>
      </p:sp>
      <p:pic>
        <p:nvPicPr>
          <p:cNvPr id="13" name="Picture 11" descr="OPALLum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895601"/>
            <a:ext cx="590232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>
            <a:off x="4016896" y="5074721"/>
            <a:ext cx="5600179" cy="0"/>
          </a:xfrm>
          <a:prstGeom prst="line">
            <a:avLst/>
          </a:prstGeom>
          <a:solidFill>
            <a:srgbClr val="336699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45791" dir="2021404" algn="ctr" rotWithShape="0">
              <a:srgbClr val="B2B2B2">
                <a:alpha val="80000"/>
              </a:srgbClr>
            </a:outerShdw>
          </a:effectLst>
          <a:extLst/>
        </p:spPr>
      </p:cxnSp>
      <p:sp>
        <p:nvSpPr>
          <p:cNvPr id="21" name="TextBox 20"/>
          <p:cNvSpPr txBox="1"/>
          <p:nvPr/>
        </p:nvSpPr>
        <p:spPr>
          <a:xfrm>
            <a:off x="4406939" y="4766945"/>
            <a:ext cx="2449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Theoretical Uncertainty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55064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26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887928" y="476251"/>
            <a:ext cx="8043514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 smtClean="0">
                <a:solidFill>
                  <a:srgbClr val="333399"/>
                </a:solidFill>
                <a:ea typeface="ＭＳ Ｐゴシック" pitchFamily="28" charset="-128"/>
              </a:rPr>
              <a:t>Z0 Mass and Width, Number of Neutrino species</a:t>
            </a:r>
            <a:r>
              <a:rPr lang="en-US" sz="3200" b="1" i="1" kern="10" dirty="0" smtClean="0"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</a:t>
            </a:r>
            <a:endParaRPr lang="en-GB" sz="3200" b="1" i="1" kern="10" dirty="0">
              <a:solidFill>
                <a:srgbClr val="3333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73924" y="997643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テキスト ボックス 9"/>
          <p:cNvSpPr txBox="1">
            <a:spLocks noChangeArrowheads="1"/>
          </p:cNvSpPr>
          <p:nvPr/>
        </p:nvSpPr>
        <p:spPr bwMode="auto">
          <a:xfrm>
            <a:off x="488504" y="1124744"/>
            <a:ext cx="4425801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9pPr>
          </a:lstStyle>
          <a:p>
            <a:pPr defTabSz="914400" eaLnBrk="1" hangingPunct="1">
              <a:defRPr/>
            </a:pPr>
            <a:r>
              <a:rPr lang="en-US" altLang="ja-JP" sz="2000" b="1" kern="0" dirty="0" smtClean="0">
                <a:solidFill>
                  <a:srgbClr val="0000FF"/>
                </a:solidFill>
              </a:rPr>
              <a:t>LEP combined values</a:t>
            </a:r>
            <a:r>
              <a:rPr lang="en-US" altLang="ja-JP" sz="2000" kern="0" dirty="0" smtClean="0">
                <a:solidFill>
                  <a:srgbClr val="0000FF"/>
                </a:solidFill>
              </a:rPr>
              <a:t>:</a:t>
            </a:r>
          </a:p>
          <a:p>
            <a:pPr defTabSz="914400" eaLnBrk="1" hangingPunct="1">
              <a:defRPr/>
            </a:pPr>
            <a:r>
              <a:rPr lang="en-US" altLang="ja-JP" sz="2000" kern="0" dirty="0" smtClean="0">
                <a:solidFill>
                  <a:srgbClr val="0000FF"/>
                </a:solidFill>
              </a:rPr>
              <a:t>  </a:t>
            </a:r>
            <a:r>
              <a:rPr lang="en-US" altLang="ja-JP" sz="2000" kern="0" dirty="0" err="1">
                <a:solidFill>
                  <a:srgbClr val="0000FF"/>
                </a:solidFill>
              </a:rPr>
              <a:t>M</a:t>
            </a:r>
            <a:r>
              <a:rPr lang="en-US" altLang="ja-JP" sz="2000" kern="0" dirty="0" err="1" smtClean="0">
                <a:solidFill>
                  <a:srgbClr val="0000FF"/>
                </a:solidFill>
              </a:rPr>
              <a:t>z</a:t>
            </a:r>
            <a:r>
              <a:rPr lang="en-US" altLang="ja-JP" sz="2000" kern="0" dirty="0" smtClean="0">
                <a:solidFill>
                  <a:srgbClr val="0000FF"/>
                </a:solidFill>
              </a:rPr>
              <a:t>  =  91.1875 ± </a:t>
            </a:r>
            <a:r>
              <a:rPr lang="en-US" altLang="ja-JP" sz="2000" b="1" kern="0" dirty="0" smtClean="0">
                <a:solidFill>
                  <a:srgbClr val="FF0000"/>
                </a:solidFill>
              </a:rPr>
              <a:t>0.0021</a:t>
            </a:r>
            <a:r>
              <a:rPr lang="en-US" altLang="ja-JP" sz="2000" kern="0" dirty="0" smtClean="0">
                <a:solidFill>
                  <a:srgbClr val="0000FF"/>
                </a:solidFill>
              </a:rPr>
              <a:t> </a:t>
            </a:r>
            <a:r>
              <a:rPr lang="en-US" altLang="ja-JP" sz="2000" kern="0" dirty="0" err="1" smtClean="0">
                <a:solidFill>
                  <a:srgbClr val="0000FF"/>
                </a:solidFill>
              </a:rPr>
              <a:t>GeV</a:t>
            </a:r>
            <a:endParaRPr lang="en-US" altLang="ja-JP" sz="2000" kern="0" dirty="0" smtClean="0">
              <a:solidFill>
                <a:srgbClr val="0000FF"/>
              </a:solidFill>
            </a:endParaRPr>
          </a:p>
          <a:p>
            <a:pPr defTabSz="914400" eaLnBrk="1" hangingPunct="1">
              <a:defRPr/>
            </a:pPr>
            <a:r>
              <a:rPr lang="en-US" altLang="ja-JP" sz="2000" kern="0" dirty="0" smtClean="0">
                <a:solidFill>
                  <a:srgbClr val="0000FF"/>
                </a:solidFill>
              </a:rPr>
              <a:t>  </a:t>
            </a:r>
            <a:r>
              <a:rPr lang="el-GR" altLang="ja-JP" sz="2000" kern="0" dirty="0" smtClean="0">
                <a:solidFill>
                  <a:srgbClr val="0000FF"/>
                </a:solidFill>
              </a:rPr>
              <a:t>Γ</a:t>
            </a:r>
            <a:r>
              <a:rPr lang="en-US" altLang="ja-JP" sz="2000" kern="0" dirty="0" smtClean="0">
                <a:solidFill>
                  <a:srgbClr val="0000FF"/>
                </a:solidFill>
              </a:rPr>
              <a:t>z   =  2.4952   ± 0.0023 </a:t>
            </a:r>
            <a:r>
              <a:rPr lang="en-US" altLang="ja-JP" sz="2000" kern="0" dirty="0" err="1" smtClean="0">
                <a:solidFill>
                  <a:srgbClr val="0000FF"/>
                </a:solidFill>
              </a:rPr>
              <a:t>GeV</a:t>
            </a:r>
            <a:endParaRPr lang="en-US" altLang="ja-JP" sz="2000" kern="0" dirty="0" smtClean="0">
              <a:solidFill>
                <a:srgbClr val="0000FF"/>
              </a:solidFill>
            </a:endParaRPr>
          </a:p>
          <a:p>
            <a:pPr defTabSz="914400" eaLnBrk="1" hangingPunct="1">
              <a:defRPr/>
            </a:pPr>
            <a:endParaRPr lang="en-US" altLang="ja-JP" kern="0" dirty="0">
              <a:solidFill>
                <a:srgbClr val="0000FF"/>
              </a:solidFill>
            </a:endParaRPr>
          </a:p>
          <a:p>
            <a:pPr defTabSz="914400" eaLnBrk="1" hangingPunct="1">
              <a:defRPr/>
            </a:pPr>
            <a:r>
              <a:rPr lang="en-US" altLang="ja-JP" sz="2000" kern="0" dirty="0" smtClean="0">
                <a:solidFill>
                  <a:srgbClr val="0070C0"/>
                </a:solidFill>
              </a:rPr>
              <a:t>No:</a:t>
            </a:r>
            <a:r>
              <a:rPr lang="en-US" altLang="ja-JP" sz="2000" kern="0" dirty="0" smtClean="0">
                <a:solidFill>
                  <a:srgbClr val="0000FF"/>
                </a:solidFill>
              </a:rPr>
              <a:t> of </a:t>
            </a:r>
            <a:r>
              <a:rPr kumimoji="0" lang="en-US" sz="2000" b="1" dirty="0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 </a:t>
            </a:r>
            <a:r>
              <a:rPr kumimoji="0" lang="en-US" sz="2000" dirty="0" smtClean="0">
                <a:solidFill>
                  <a:srgbClr val="0070C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Symbol" pitchFamily="18" charset="2"/>
              </a:rPr>
              <a:t>species = </a:t>
            </a:r>
            <a:r>
              <a:rPr kumimoji="0" lang="en-US" sz="2000" b="1" dirty="0" smtClean="0">
                <a:solidFill>
                  <a:srgbClr val="0070C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Symbol" pitchFamily="18" charset="2"/>
              </a:rPr>
              <a:t>2.9840 ± 0.0082</a:t>
            </a:r>
          </a:p>
          <a:p>
            <a:pPr defTabSz="914400" eaLnBrk="1" hangingPunct="1">
              <a:defRPr/>
            </a:pPr>
            <a:endParaRPr kumimoji="0" lang="en-US" altLang="ja-JP" kern="0" dirty="0">
              <a:solidFill>
                <a:srgbClr val="0070C0"/>
              </a:solidFill>
              <a:latin typeface="Arial" pitchFamily="34" charset="0"/>
              <a:ea typeface="Arial Unicode MS" pitchFamily="34" charset="-128"/>
              <a:cs typeface="Arial" pitchFamily="34" charset="0"/>
              <a:sym typeface="Symbol" pitchFamily="18" charset="2"/>
            </a:endParaRPr>
          </a:p>
          <a:p>
            <a:pPr algn="ctr" defTabSz="914400" eaLnBrk="1" hangingPunct="1">
              <a:defRPr/>
            </a:pPr>
            <a:r>
              <a:rPr kumimoji="0" lang="en-US" altLang="ja-JP" kern="0" dirty="0">
                <a:solidFill>
                  <a:srgbClr val="0070C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Symbol" pitchFamily="18" charset="2"/>
              </a:rPr>
              <a:t>a</a:t>
            </a:r>
            <a:r>
              <a:rPr kumimoji="0" lang="en-US" altLang="ja-JP" kern="0" dirty="0" smtClean="0">
                <a:solidFill>
                  <a:srgbClr val="0070C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Symbol" pitchFamily="18" charset="2"/>
              </a:rPr>
              <a:t>nd</a:t>
            </a:r>
          </a:p>
          <a:p>
            <a:pPr defTabSz="914400" eaLnBrk="1" hangingPunct="1">
              <a:defRPr/>
            </a:pPr>
            <a:endParaRPr kumimoji="0" lang="en-US" altLang="ja-JP" sz="2400" kern="0" dirty="0" smtClean="0">
              <a:solidFill>
                <a:srgbClr val="FF0000"/>
              </a:solidFill>
              <a:latin typeface="Comic Sans MS" pitchFamily="66" charset="0"/>
              <a:ea typeface="Arial Unicode MS" pitchFamily="34" charset="-128"/>
              <a:cs typeface="Arial" pitchFamily="34" charset="0"/>
              <a:sym typeface="Symbol" pitchFamily="18" charset="2"/>
            </a:endParaRPr>
          </a:p>
          <a:p>
            <a:pPr defTabSz="914400" eaLnBrk="1" hangingPunct="1">
              <a:defRPr/>
            </a:pPr>
            <a:r>
              <a:rPr kumimoji="0" lang="en-US" altLang="ja-JP" sz="2400" kern="0" dirty="0" smtClean="0">
                <a:solidFill>
                  <a:srgbClr val="FF0000"/>
                </a:solidFill>
                <a:latin typeface="Comic Sans MS" pitchFamily="66" charset="0"/>
                <a:ea typeface="Arial Unicode MS" pitchFamily="34" charset="-128"/>
                <a:cs typeface="Arial" pitchFamily="34" charset="0"/>
                <a:sym typeface="Symbol" pitchFamily="18" charset="2"/>
              </a:rPr>
              <a:t>Predict </a:t>
            </a:r>
            <a:r>
              <a:rPr kumimoji="0" lang="en-US" altLang="ja-JP" sz="2400" kern="0" dirty="0" err="1" smtClean="0">
                <a:solidFill>
                  <a:srgbClr val="FF0000"/>
                </a:solidFill>
                <a:latin typeface="Comic Sans MS" pitchFamily="66" charset="0"/>
                <a:ea typeface="Arial Unicode MS" pitchFamily="34" charset="-128"/>
                <a:cs typeface="Arial" pitchFamily="34" charset="0"/>
                <a:sym typeface="Symbol" pitchFamily="18" charset="2"/>
              </a:rPr>
              <a:t>m</a:t>
            </a:r>
            <a:r>
              <a:rPr kumimoji="0" lang="en-US" altLang="ja-JP" sz="2400" kern="0" baseline="-25000" dirty="0" err="1" smtClean="0">
                <a:solidFill>
                  <a:srgbClr val="FF0000"/>
                </a:solidFill>
                <a:latin typeface="Comic Sans MS" pitchFamily="66" charset="0"/>
                <a:ea typeface="Arial Unicode MS" pitchFamily="34" charset="-128"/>
                <a:cs typeface="Arial" pitchFamily="34" charset="0"/>
                <a:sym typeface="Symbol" pitchFamily="18" charset="2"/>
              </a:rPr>
              <a:t>top</a:t>
            </a:r>
            <a:r>
              <a:rPr kumimoji="0" lang="en-US" altLang="ja-JP" sz="2400" kern="0" dirty="0" smtClean="0">
                <a:solidFill>
                  <a:srgbClr val="FF0000"/>
                </a:solidFill>
                <a:latin typeface="Comic Sans MS" pitchFamily="66" charset="0"/>
                <a:ea typeface="Arial Unicode MS" pitchFamily="34" charset="-128"/>
                <a:cs typeface="Arial" pitchFamily="34" charset="0"/>
                <a:sym typeface="Symbol" pitchFamily="18" charset="2"/>
              </a:rPr>
              <a:t> from electroweak fits</a:t>
            </a:r>
          </a:p>
          <a:p>
            <a:pPr defTabSz="914400" eaLnBrk="1" hangingPunct="1">
              <a:defRPr/>
            </a:pPr>
            <a:r>
              <a:rPr kumimoji="0" lang="en-US" altLang="ja-JP" sz="2400" kern="0" dirty="0" smtClean="0">
                <a:solidFill>
                  <a:srgbClr val="FF0000"/>
                </a:solidFill>
                <a:latin typeface="Comic Sans MS" pitchFamily="66" charset="0"/>
                <a:ea typeface="Arial Unicode MS" pitchFamily="34" charset="-128"/>
                <a:cs typeface="Arial" pitchFamily="34" charset="0"/>
                <a:sym typeface="Symbol" pitchFamily="18" charset="2"/>
              </a:rPr>
              <a:t>to all LEP1 EW data </a:t>
            </a:r>
            <a:endParaRPr lang="ja-JP" altLang="en-US" sz="2400" kern="0" dirty="0" smtClean="0">
              <a:solidFill>
                <a:srgbClr val="FF0000"/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660" y="1628800"/>
            <a:ext cx="452450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>
            <a:endCxn id="14" idx="1"/>
          </p:cNvCxnSpPr>
          <p:nvPr/>
        </p:nvCxnSpPr>
        <p:spPr bwMode="auto">
          <a:xfrm flipV="1">
            <a:off x="3296816" y="3717032"/>
            <a:ext cx="1733844" cy="216024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79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27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887928" y="476251"/>
            <a:ext cx="7575462" cy="3604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A social interlude       </a:t>
            </a:r>
            <a:endParaRPr lang="en-GB" sz="3200" b="1" i="1" kern="10" dirty="0">
              <a:solidFill>
                <a:srgbClr val="3333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73924" y="997643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14" name="Picture 2" descr="\\cern.ch\dfs\Users\p\plane\Desktop\OPAL Party\Football te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8195" y="1162200"/>
            <a:ext cx="7274274" cy="504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854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28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887928" y="476251"/>
            <a:ext cx="7575462" cy="3604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A social interlude       </a:t>
            </a:r>
            <a:endParaRPr lang="en-GB" sz="3200" b="1" i="1" kern="10" dirty="0">
              <a:solidFill>
                <a:srgbClr val="3333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73924" y="997643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23" y="1139657"/>
            <a:ext cx="3619651" cy="49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31009" y="1340768"/>
            <a:ext cx="3822425" cy="26776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One of our goal keepers achieved international standing !!!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/>
              <a:t>Guess who ?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2423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29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887928" y="476251"/>
            <a:ext cx="7575462" cy="3604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A social interlude continued       </a:t>
            </a:r>
            <a:endParaRPr lang="en-GB" sz="3200" b="1" i="1" kern="10" dirty="0">
              <a:solidFill>
                <a:srgbClr val="3333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73924" y="997643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1026" name="Picture 2" descr="C:\Users\plane\AppData\Local\Microsoft\Windows\Temporary Internet Files\Content.IE5\D49Z4YSM\0005038_1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919" y="1196753"/>
            <a:ext cx="7601772" cy="474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19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3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910662" y="476251"/>
            <a:ext cx="5694633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Early Days  : 1981-83   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73924" y="997643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507340" y="1196752"/>
            <a:ext cx="8591844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5284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endParaRPr lang="en-US" sz="2000" b="1" kern="0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07340" y="1349152"/>
            <a:ext cx="8756944" cy="485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5284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rgbClr val="000000"/>
                </a:solidFill>
                <a:latin typeface="Comic Sans MS" pitchFamily="66" charset="0"/>
              </a:rPr>
              <a:t>October 1981</a:t>
            </a:r>
          </a:p>
          <a:p>
            <a:pPr marL="35284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u="sng" kern="0" dirty="0" smtClean="0">
                <a:solidFill>
                  <a:srgbClr val="FF0000"/>
                </a:solidFill>
                <a:latin typeface="Comic Sans MS" pitchFamily="66" charset="0"/>
              </a:rPr>
              <a:t>LEP Approved </a:t>
            </a:r>
            <a:r>
              <a:rPr lang="en-US" sz="2000" b="1" kern="0" dirty="0" smtClean="0">
                <a:solidFill>
                  <a:srgbClr val="000000"/>
                </a:solidFill>
                <a:latin typeface="Comic Sans MS" pitchFamily="66" charset="0"/>
              </a:rPr>
              <a:t>&amp; </a:t>
            </a:r>
            <a:r>
              <a:rPr lang="en-US" sz="2000" b="1" kern="0" dirty="0" smtClean="0">
                <a:solidFill>
                  <a:schemeClr val="accent2"/>
                </a:solidFill>
                <a:latin typeface="Comic Sans MS" pitchFamily="66" charset="0"/>
              </a:rPr>
              <a:t>OPAL baptized !!</a:t>
            </a:r>
          </a:p>
          <a:p>
            <a:pPr marL="35284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rgbClr val="000000"/>
                </a:solidFill>
                <a:latin typeface="Comic Sans MS" pitchFamily="66" charset="0"/>
              </a:rPr>
              <a:t>January 1982</a:t>
            </a:r>
          </a:p>
          <a:p>
            <a:pPr marL="35284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rgbClr val="000000"/>
                </a:solidFill>
                <a:latin typeface="Comic Sans MS" pitchFamily="66" charset="0"/>
              </a:rPr>
              <a:t>    </a:t>
            </a:r>
            <a:r>
              <a:rPr lang="en-US" sz="2000" b="1" kern="0" dirty="0" smtClean="0">
                <a:solidFill>
                  <a:schemeClr val="accent2"/>
                </a:solidFill>
                <a:latin typeface="Comic Sans MS" pitchFamily="66" charset="0"/>
              </a:rPr>
              <a:t>Submit Letter of Intent,</a:t>
            </a:r>
          </a:p>
          <a:p>
            <a:pPr marL="35284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chemeClr val="accent2"/>
                </a:solidFill>
                <a:latin typeface="Comic Sans MS" pitchFamily="66" charset="0"/>
              </a:rPr>
              <a:t>    with 1 Tesla </a:t>
            </a:r>
            <a:r>
              <a:rPr lang="en-US" sz="2000" b="1" kern="0" dirty="0" err="1" smtClean="0">
                <a:solidFill>
                  <a:schemeClr val="accent2"/>
                </a:solidFill>
                <a:latin typeface="Comic Sans MS" pitchFamily="66" charset="0"/>
              </a:rPr>
              <a:t>sc</a:t>
            </a:r>
            <a:r>
              <a:rPr lang="en-US" sz="2000" b="1" kern="0" dirty="0" smtClean="0">
                <a:solidFill>
                  <a:schemeClr val="accent2"/>
                </a:solidFill>
                <a:latin typeface="Comic Sans MS" pitchFamily="66" charset="0"/>
              </a:rPr>
              <a:t> coil.</a:t>
            </a:r>
          </a:p>
          <a:p>
            <a:pPr marL="35284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rgbClr val="FF0000"/>
                </a:solidFill>
                <a:latin typeface="Comic Sans MS" pitchFamily="66" charset="0"/>
              </a:rPr>
              <a:t>LEPC wants cost reduction.</a:t>
            </a:r>
          </a:p>
          <a:p>
            <a:pPr marL="35284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rgbClr val="000000"/>
                </a:solidFill>
                <a:latin typeface="Comic Sans MS" pitchFamily="66" charset="0"/>
              </a:rPr>
              <a:t>Nov: 1982 – </a:t>
            </a:r>
            <a:r>
              <a:rPr lang="en-US" sz="2000" b="1" kern="0" dirty="0" smtClean="0">
                <a:latin typeface="Comic Sans MS" pitchFamily="66" charset="0"/>
              </a:rPr>
              <a:t>LEPC </a:t>
            </a:r>
            <a:r>
              <a:rPr lang="en-US" sz="2000" b="1" u="sng" kern="0" dirty="0" smtClean="0">
                <a:latin typeface="Comic Sans MS" pitchFamily="66" charset="0"/>
              </a:rPr>
              <a:t>recommends</a:t>
            </a:r>
          </a:p>
          <a:p>
            <a:pPr marL="35284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latin typeface="Comic Sans MS" pitchFamily="66" charset="0"/>
              </a:rPr>
              <a:t>OPAL with:</a:t>
            </a:r>
          </a:p>
          <a:p>
            <a:pPr marL="835337" lvl="1" indent="-342900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buFont typeface="Arial" pitchFamily="34" charset="0"/>
              <a:buChar char="•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chemeClr val="accent2"/>
                </a:solidFill>
                <a:latin typeface="Comic Sans MS" pitchFamily="66" charset="0"/>
              </a:rPr>
              <a:t>Warm coil !!!</a:t>
            </a:r>
          </a:p>
          <a:p>
            <a:pPr marL="835337" lvl="1" indent="-342900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buFont typeface="Arial" pitchFamily="34" charset="0"/>
              <a:buChar char="•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chemeClr val="accent2"/>
                </a:solidFill>
                <a:latin typeface="Comic Sans MS" pitchFamily="66" charset="0"/>
              </a:rPr>
              <a:t>Pointing LG geometry</a:t>
            </a:r>
          </a:p>
          <a:p>
            <a:pPr marL="835337" lvl="1" indent="-342900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buFont typeface="Arial" pitchFamily="34" charset="0"/>
              <a:buChar char="•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chemeClr val="accent2"/>
                </a:solidFill>
                <a:latin typeface="Comic Sans MS" pitchFamily="66" charset="0"/>
              </a:rPr>
              <a:t>Successful test of FSP</a:t>
            </a:r>
          </a:p>
          <a:p>
            <a:pPr marL="35284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latin typeface="Comic Sans MS" pitchFamily="66" charset="0"/>
              </a:rPr>
              <a:t>April 1983 </a:t>
            </a:r>
            <a:r>
              <a:rPr lang="en-US" sz="2000" b="1" kern="0" dirty="0" smtClean="0">
                <a:solidFill>
                  <a:schemeClr val="accent2"/>
                </a:solidFill>
                <a:latin typeface="Comic Sans MS" pitchFamily="66" charset="0"/>
              </a:rPr>
              <a:t>: Technical Proposal</a:t>
            </a:r>
          </a:p>
          <a:p>
            <a:pPr marL="35284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latin typeface="Comic Sans MS" pitchFamily="66" charset="0"/>
              </a:rPr>
              <a:t>June 1983 </a:t>
            </a:r>
            <a:r>
              <a:rPr lang="en-US" sz="2000" b="1" kern="0" dirty="0" smtClean="0">
                <a:solidFill>
                  <a:schemeClr val="accent2"/>
                </a:solidFill>
                <a:latin typeface="Comic Sans MS" pitchFamily="66" charset="0"/>
              </a:rPr>
              <a:t>: Final OPAL </a:t>
            </a:r>
            <a:r>
              <a:rPr lang="en-US" sz="2000" b="1" u="sng" kern="0" dirty="0" smtClean="0">
                <a:solidFill>
                  <a:schemeClr val="accent2"/>
                </a:solidFill>
                <a:latin typeface="Comic Sans MS" pitchFamily="66" charset="0"/>
              </a:rPr>
              <a:t>Approval</a:t>
            </a:r>
            <a:r>
              <a:rPr lang="en-US" sz="2000" b="1" kern="0" dirty="0" smtClean="0">
                <a:solidFill>
                  <a:schemeClr val="accent2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547" y="973257"/>
            <a:ext cx="46228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77069" y="5374816"/>
            <a:ext cx="3354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Jan: &amp; May 1983 : W and Z discovered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60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7BB0B-C44A-4709-A500-72D25BA5CD02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it-IT">
              <a:solidFill>
                <a:srgbClr val="000000"/>
              </a:solidFill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2025415"/>
              </p:ext>
            </p:extLst>
          </p:nvPr>
        </p:nvGraphicFramePr>
        <p:xfrm>
          <a:off x="272480" y="908720"/>
          <a:ext cx="8502945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96613" y="332657"/>
            <a:ext cx="5694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OPAL Papers (≈ 430)</a:t>
            </a:r>
            <a:endParaRPr lang="en-GB" sz="3600" b="1" i="1" dirty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816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31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910662" y="476251"/>
            <a:ext cx="585065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Chicago colleagues  contributed the following papers ….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62120" y="1196975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2559" y="1412776"/>
            <a:ext cx="39217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EW/SM</a:t>
            </a:r>
            <a:r>
              <a:rPr lang="en-US" sz="2000" dirty="0" smtClean="0">
                <a:latin typeface="Comic Sans MS" pitchFamily="66" charset="0"/>
              </a:rPr>
              <a:t> - </a:t>
            </a:r>
            <a:r>
              <a:rPr lang="en-US" sz="2000" dirty="0" err="1" smtClean="0">
                <a:latin typeface="Comic Sans MS" pitchFamily="66" charset="0"/>
              </a:rPr>
              <a:t>Lineshape</a:t>
            </a:r>
            <a:r>
              <a:rPr lang="en-US" sz="2000" dirty="0" smtClean="0">
                <a:latin typeface="Comic Sans MS" pitchFamily="66" charset="0"/>
              </a:rPr>
              <a:t>,   F-B asymmetries,   </a:t>
            </a:r>
            <a:r>
              <a:rPr lang="en-US" sz="2000" dirty="0" err="1" smtClean="0">
                <a:latin typeface="Comic Sans MS" pitchFamily="66" charset="0"/>
              </a:rPr>
              <a:t>Bhabhas</a:t>
            </a:r>
            <a:r>
              <a:rPr lang="en-US" sz="2000" dirty="0" smtClean="0">
                <a:latin typeface="Comic Sans MS" pitchFamily="66" charset="0"/>
              </a:rPr>
              <a:t>,  Precision </a:t>
            </a:r>
            <a:r>
              <a:rPr lang="en-US" sz="2000" dirty="0" err="1" smtClean="0">
                <a:latin typeface="Comic Sans MS" pitchFamily="66" charset="0"/>
              </a:rPr>
              <a:t>Lumi</a:t>
            </a:r>
            <a:r>
              <a:rPr lang="en-US" sz="2000" dirty="0" smtClean="0">
                <a:latin typeface="Comic Sans MS" pitchFamily="66" charset="0"/>
              </a:rPr>
              <a:t> measurements,   </a:t>
            </a:r>
            <a:r>
              <a:rPr lang="en-US" sz="2000" dirty="0" err="1" smtClean="0">
                <a:latin typeface="Comic Sans MS" pitchFamily="66" charset="0"/>
              </a:rPr>
              <a:t>Z→bbar</a:t>
            </a:r>
            <a:r>
              <a:rPr lang="en-US" sz="2000" dirty="0" smtClean="0">
                <a:latin typeface="Comic Sans MS" pitchFamily="66" charset="0"/>
              </a:rPr>
              <a:t>,  </a:t>
            </a:r>
          </a:p>
          <a:p>
            <a:r>
              <a:rPr lang="en-US" sz="2000" dirty="0" smtClean="0">
                <a:latin typeface="Comic Sans MS" pitchFamily="66" charset="0"/>
              </a:rPr>
              <a:t>Single </a:t>
            </a:r>
            <a:r>
              <a:rPr lang="el-GR" sz="2000" dirty="0" smtClean="0">
                <a:latin typeface="Comic Sans MS" pitchFamily="66" charset="0"/>
              </a:rPr>
              <a:t>γ</a:t>
            </a:r>
            <a:r>
              <a:rPr lang="en-US" sz="2000" dirty="0" smtClean="0">
                <a:latin typeface="Comic Sans MS" pitchFamily="66" charset="0"/>
              </a:rPr>
              <a:t> events (N</a:t>
            </a:r>
            <a:r>
              <a:rPr lang="el-GR" sz="2000" baseline="-25000" dirty="0" smtClean="0">
                <a:latin typeface="Comic Sans MS" pitchFamily="66" charset="0"/>
              </a:rPr>
              <a:t>ν</a:t>
            </a:r>
            <a:r>
              <a:rPr lang="en-US" sz="2000" dirty="0" smtClean="0">
                <a:latin typeface="Comic Sans MS" pitchFamily="66" charset="0"/>
              </a:rPr>
              <a:t>),    </a:t>
            </a:r>
            <a:r>
              <a:rPr lang="en-US" sz="2000" dirty="0" err="1" smtClean="0">
                <a:latin typeface="Comic Sans MS" pitchFamily="66" charset="0"/>
              </a:rPr>
              <a:t>ll+V</a:t>
            </a:r>
            <a:r>
              <a:rPr lang="en-US" sz="2000" dirty="0" smtClean="0">
                <a:latin typeface="Comic Sans MS" pitchFamily="66" charset="0"/>
              </a:rPr>
              <a:t> (LEP1.5),    W-mass,  W production,    ZZ production</a:t>
            </a:r>
            <a:r>
              <a:rPr lang="en-US" sz="2000" dirty="0" smtClean="0"/>
              <a:t>.</a:t>
            </a: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04608" y="3967887"/>
            <a:ext cx="3672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Comic Sans MS" pitchFamily="66" charset="0"/>
              </a:rPr>
              <a:t>Taus</a:t>
            </a:r>
            <a:r>
              <a:rPr lang="en-US" sz="2000" dirty="0" smtClean="0">
                <a:latin typeface="Comic Sans MS" pitchFamily="66" charset="0"/>
              </a:rPr>
              <a:t> –  BRs (lots of ‘</a:t>
            </a:r>
            <a:r>
              <a:rPr lang="en-US" sz="2000" dirty="0" err="1" smtClean="0">
                <a:latin typeface="Comic Sans MS" pitchFamily="66" charset="0"/>
              </a:rPr>
              <a:t>em</a:t>
            </a:r>
            <a:r>
              <a:rPr lang="en-US" sz="2000" dirty="0" smtClean="0">
                <a:latin typeface="Comic Sans MS" pitchFamily="66" charset="0"/>
              </a:rPr>
              <a:t>),  Polarization,    Topological BRs,    </a:t>
            </a:r>
            <a:r>
              <a:rPr lang="en-US" sz="2000" dirty="0" err="1" smtClean="0">
                <a:latin typeface="Comic Sans MS" pitchFamily="66" charset="0"/>
              </a:rPr>
              <a:t>CPinv</a:t>
            </a:r>
            <a:r>
              <a:rPr lang="en-US" sz="2000" dirty="0" smtClean="0">
                <a:latin typeface="Comic Sans MS" pitchFamily="66" charset="0"/>
              </a:rPr>
              <a:t>: in </a:t>
            </a:r>
            <a:r>
              <a:rPr lang="el-GR" sz="2000" dirty="0" smtClean="0">
                <a:latin typeface="Comic Sans MS" pitchFamily="66" charset="0"/>
              </a:rPr>
              <a:t>ΓΓ</a:t>
            </a:r>
            <a:r>
              <a:rPr lang="en-US" sz="2000" dirty="0" smtClean="0">
                <a:latin typeface="Comic Sans MS" pitchFamily="66" charset="0"/>
              </a:rPr>
              <a:t>,   Lifetime,   ANN algorithm for </a:t>
            </a:r>
            <a:r>
              <a:rPr lang="el-GR" sz="2000" dirty="0" smtClean="0">
                <a:latin typeface="Comic Sans MS" pitchFamily="66" charset="0"/>
              </a:rPr>
              <a:t>Γ</a:t>
            </a:r>
            <a:r>
              <a:rPr lang="en-US" sz="2000" dirty="0" smtClean="0">
                <a:latin typeface="Comic Sans MS" pitchFamily="66" charset="0"/>
              </a:rPr>
              <a:t>id,      F-B polarization asymmetry.</a:t>
            </a:r>
            <a:endParaRPr lang="en-GB" sz="2000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29064" y="1410896"/>
            <a:ext cx="371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Searches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000" dirty="0" smtClean="0">
                <a:latin typeface="Comic Sans MS" pitchFamily="66" charset="0"/>
              </a:rPr>
              <a:t>– Heavy leptons,   Free gluons,    </a:t>
            </a:r>
            <a:r>
              <a:rPr lang="en-US" sz="2000" dirty="0" err="1" smtClean="0">
                <a:latin typeface="Comic Sans MS" pitchFamily="66" charset="0"/>
              </a:rPr>
              <a:t>neutralinos</a:t>
            </a:r>
            <a:r>
              <a:rPr lang="en-US" sz="2000" dirty="0" smtClean="0">
                <a:latin typeface="Comic Sans MS" pitchFamily="66" charset="0"/>
              </a:rPr>
              <a:t>,  di-</a:t>
            </a:r>
            <a:r>
              <a:rPr lang="el-GR" sz="2000" dirty="0" smtClean="0">
                <a:latin typeface="Comic Sans MS" pitchFamily="66" charset="0"/>
              </a:rPr>
              <a:t>γ</a:t>
            </a:r>
            <a:r>
              <a:rPr lang="en-US" sz="2000" dirty="0" smtClean="0">
                <a:latin typeface="Comic Sans MS" pitchFamily="66" charset="0"/>
              </a:rPr>
              <a:t> resonances,    RPV limits,  </a:t>
            </a:r>
            <a:r>
              <a:rPr lang="en-US" sz="2000" dirty="0" err="1" smtClean="0">
                <a:latin typeface="Comic Sans MS" pitchFamily="66" charset="0"/>
              </a:rPr>
              <a:t>Technipions</a:t>
            </a:r>
            <a:r>
              <a:rPr lang="en-US" sz="2000" dirty="0" smtClean="0">
                <a:latin typeface="Comic Sans MS" pitchFamily="66" charset="0"/>
              </a:rPr>
              <a:t>.</a:t>
            </a:r>
            <a:endParaRPr lang="en-GB" sz="20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5408" y="3306167"/>
            <a:ext cx="4248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Higgs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000" dirty="0" smtClean="0">
                <a:latin typeface="Comic Sans MS" pitchFamily="66" charset="0"/>
              </a:rPr>
              <a:t>– SM Higgs,    Charged H,   Decay-mode independent search,   H→WA,     H→</a:t>
            </a:r>
            <a:r>
              <a:rPr lang="el-GR" sz="2000" dirty="0" smtClean="0">
                <a:latin typeface="Comic Sans MS" pitchFamily="66" charset="0"/>
              </a:rPr>
              <a:t>γγ</a:t>
            </a:r>
            <a:r>
              <a:rPr lang="en-US" sz="2000" dirty="0" smtClean="0">
                <a:latin typeface="Comic Sans MS" pitchFamily="66" charset="0"/>
              </a:rPr>
              <a:t>,      </a:t>
            </a:r>
          </a:p>
          <a:p>
            <a:r>
              <a:rPr lang="en-US" sz="2000" dirty="0" err="1" smtClean="0">
                <a:latin typeface="Comic Sans MS" pitchFamily="66" charset="0"/>
              </a:rPr>
              <a:t>Flavour</a:t>
            </a:r>
            <a:r>
              <a:rPr lang="en-US" sz="2000" dirty="0" smtClean="0">
                <a:latin typeface="Comic Sans MS" pitchFamily="66" charset="0"/>
              </a:rPr>
              <a:t> independent search.</a:t>
            </a:r>
            <a:endParaRPr lang="en-GB" sz="2000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11307" y="4644469"/>
            <a:ext cx="450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B :   </a:t>
            </a:r>
            <a:r>
              <a:rPr lang="en-US" sz="2000" dirty="0" smtClean="0">
                <a:latin typeface="Comic Sans MS" pitchFamily="66" charset="0"/>
              </a:rPr>
              <a:t>B</a:t>
            </a:r>
            <a:r>
              <a:rPr lang="en-US" sz="2000" baseline="30000" dirty="0" smtClean="0">
                <a:latin typeface="Comic Sans MS" pitchFamily="66" charset="0"/>
              </a:rPr>
              <a:t>0</a:t>
            </a:r>
            <a:r>
              <a:rPr lang="en-US" sz="2000" dirty="0" smtClean="0">
                <a:latin typeface="Comic Sans MS" pitchFamily="66" charset="0"/>
              </a:rPr>
              <a:t>/B</a:t>
            </a:r>
            <a:r>
              <a:rPr lang="en-US" sz="2000" baseline="30000" dirty="0" smtClean="0">
                <a:latin typeface="Comic Sans MS" pitchFamily="66" charset="0"/>
              </a:rPr>
              <a:t>+</a:t>
            </a:r>
            <a:r>
              <a:rPr lang="en-US" sz="2000" dirty="0" smtClean="0">
                <a:latin typeface="Comic Sans MS" pitchFamily="66" charset="0"/>
              </a:rPr>
              <a:t> lifetime difference,  </a:t>
            </a:r>
            <a:r>
              <a:rPr lang="en-US" sz="2000" dirty="0" err="1" smtClean="0">
                <a:latin typeface="Comic Sans MS" pitchFamily="66" charset="0"/>
              </a:rPr>
              <a:t>b→e</a:t>
            </a:r>
            <a:r>
              <a:rPr lang="en-US" sz="2000" dirty="0" smtClean="0">
                <a:latin typeface="Comic Sans MS" pitchFamily="66" charset="0"/>
              </a:rPr>
              <a:t>,</a:t>
            </a:r>
            <a:r>
              <a:rPr lang="el-GR" sz="2000" dirty="0" smtClean="0">
                <a:latin typeface="Comic Sans MS" pitchFamily="66" charset="0"/>
              </a:rPr>
              <a:t>μ</a:t>
            </a:r>
            <a:r>
              <a:rPr lang="en-US" sz="2000" dirty="0" smtClean="0">
                <a:latin typeface="Comic Sans MS" pitchFamily="66" charset="0"/>
              </a:rPr>
              <a:t>,     B lifetime,  </a:t>
            </a:r>
          </a:p>
          <a:p>
            <a:r>
              <a:rPr lang="en-US" sz="2000" dirty="0" smtClean="0">
                <a:latin typeface="Comic Sans MS" pitchFamily="66" charset="0"/>
              </a:rPr>
              <a:t>B→D**l</a:t>
            </a:r>
            <a:r>
              <a:rPr lang="el-GR" sz="2000" dirty="0" smtClean="0">
                <a:latin typeface="Comic Sans MS" pitchFamily="66" charset="0"/>
              </a:rPr>
              <a:t>ν</a:t>
            </a:r>
            <a:r>
              <a:rPr lang="en-US" sz="2000" dirty="0" smtClean="0">
                <a:latin typeface="Comic Sans MS" pitchFamily="66" charset="0"/>
              </a:rPr>
              <a:t>,   b-tagging using 3D silicon info:.</a:t>
            </a:r>
            <a:endParaRPr lang="en-GB" sz="20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69024" y="2852936"/>
            <a:ext cx="3918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QCD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– 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comprehensive review.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87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32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364601" y="260350"/>
            <a:ext cx="6396711" cy="5763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35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Tests of </a:t>
            </a:r>
            <a:r>
              <a:rPr lang="en-US" sz="3200" b="1" i="1" kern="10" dirty="0" err="1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perturbative</a:t>
            </a: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QCD  at LEP - 1992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701675" y="908720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95" y="1052736"/>
            <a:ext cx="4266473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31296" y="1067232"/>
            <a:ext cx="432048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2400" kern="0" dirty="0" smtClean="0">
                <a:solidFill>
                  <a:srgbClr val="1F497D"/>
                </a:solidFill>
              </a:rPr>
              <a:t>Complete overview of QCD- related measurements at LEP as of 1992, and an excellent introduction to the subject.</a:t>
            </a:r>
            <a:endParaRPr lang="en-GB" sz="2400" kern="0" dirty="0">
              <a:solidFill>
                <a:srgbClr val="1F497D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812" y="2636892"/>
            <a:ext cx="4245342" cy="3868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85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33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910662" y="476251"/>
            <a:ext cx="585065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1994 : Busy and Good Year for OPAL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62120" y="1196975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2121" y="1261706"/>
            <a:ext cx="86113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Best year on the Z</a:t>
            </a:r>
            <a:r>
              <a:rPr lang="en-US" sz="2000" b="1" baseline="30000" dirty="0" smtClean="0">
                <a:solidFill>
                  <a:srgbClr val="FF0000"/>
                </a:solidFill>
                <a:latin typeface="Comic Sans MS" pitchFamily="66" charset="0"/>
              </a:rPr>
              <a:t>0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!!!!!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Special year for Jim – as OPAL Physics Coordinator</a:t>
            </a:r>
            <a:r>
              <a:rPr lang="en-US" sz="2000" dirty="0" smtClean="0">
                <a:latin typeface="Comic Sans MS" pitchFamily="66" charset="0"/>
              </a:rPr>
              <a:t>.</a:t>
            </a:r>
          </a:p>
          <a:p>
            <a:r>
              <a:rPr lang="en-US" sz="2000" dirty="0" smtClean="0">
                <a:latin typeface="Comic Sans MS" pitchFamily="66" charset="0"/>
              </a:rPr>
              <a:t>As far as physics output is concerned, PC’s are in charge: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latin typeface="Comic Sans MS" pitchFamily="66" charset="0"/>
              </a:rPr>
              <a:t>q</a:t>
            </a:r>
            <a:r>
              <a:rPr lang="en-US" sz="2000" dirty="0" smtClean="0">
                <a:latin typeface="Comic Sans MS" pitchFamily="66" charset="0"/>
              </a:rPr>
              <a:t>uantity and </a:t>
            </a:r>
            <a:r>
              <a:rPr lang="en-US" sz="2000" b="1" u="sng" dirty="0" smtClean="0">
                <a:solidFill>
                  <a:srgbClr val="FF0000"/>
                </a:solidFill>
                <a:latin typeface="Comic Sans MS" pitchFamily="66" charset="0"/>
              </a:rPr>
              <a:t>QUALITY</a:t>
            </a:r>
            <a:r>
              <a:rPr lang="en-US" sz="2000" dirty="0" smtClean="0">
                <a:latin typeface="Comic Sans MS" pitchFamily="66" charset="0"/>
              </a:rPr>
              <a:t> of papers, promote and monitor research projects, coordinate M.C production, look after analysis tools, computing platforms, conference submissions, conference talks, ……</a:t>
            </a:r>
          </a:p>
          <a:p>
            <a:endParaRPr lang="en-US" sz="2000" dirty="0" smtClean="0">
              <a:latin typeface="Comic Sans MS" pitchFamily="66" charset="0"/>
            </a:endParaRPr>
          </a:p>
          <a:p>
            <a:r>
              <a:rPr lang="en-US" sz="2000" b="1" dirty="0" smtClean="0">
                <a:latin typeface="+mj-lt"/>
              </a:rPr>
              <a:t>Some 1994 Issues :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	LEP</a:t>
            </a:r>
            <a:r>
              <a:rPr lang="en-US" sz="2000" dirty="0" smtClean="0">
                <a:latin typeface="Comic Sans MS" pitchFamily="66" charset="0"/>
              </a:rPr>
              <a:t> – “</a:t>
            </a:r>
            <a:r>
              <a:rPr lang="en-US" sz="2000" dirty="0" err="1" smtClean="0">
                <a:latin typeface="Comic Sans MS" pitchFamily="66" charset="0"/>
              </a:rPr>
              <a:t>Pretzl</a:t>
            </a:r>
            <a:r>
              <a:rPr lang="en-US" sz="2000" dirty="0" smtClean="0">
                <a:latin typeface="Comic Sans MS" pitchFamily="66" charset="0"/>
              </a:rPr>
              <a:t>” vs. Bunch Train operation </a:t>
            </a:r>
            <a:r>
              <a:rPr lang="en-US" sz="2000" dirty="0" smtClean="0">
                <a:latin typeface="Comic Sans MS" pitchFamily="66" charset="0"/>
                <a:cs typeface="Arial"/>
              </a:rPr>
              <a:t>→ went for the latter. 	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LEPC</a:t>
            </a:r>
            <a:r>
              <a:rPr lang="en-US" sz="2000" dirty="0" smtClean="0">
                <a:latin typeface="Comic Sans MS" pitchFamily="66" charset="0"/>
                <a:cs typeface="Arial"/>
              </a:rPr>
              <a:t> – discussed longitudinal polarization.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	OPAL</a:t>
            </a:r>
            <a:r>
              <a:rPr lang="en-US" sz="2000" dirty="0" smtClean="0">
                <a:latin typeface="Comic Sans MS" pitchFamily="66" charset="0"/>
                <a:cs typeface="Arial"/>
              </a:rPr>
              <a:t> 	– acquired new collaborators (Hungary)</a:t>
            </a:r>
          </a:p>
          <a:p>
            <a:r>
              <a:rPr lang="en-US" sz="2000" dirty="0">
                <a:latin typeface="Comic Sans MS" pitchFamily="66" charset="0"/>
                <a:cs typeface="Arial"/>
              </a:rPr>
              <a:t>	</a:t>
            </a:r>
            <a:r>
              <a:rPr lang="en-US" sz="2000" dirty="0" smtClean="0">
                <a:latin typeface="Comic Sans MS" pitchFamily="66" charset="0"/>
                <a:cs typeface="Arial"/>
              </a:rPr>
              <a:t>	- silicon </a:t>
            </a:r>
            <a:r>
              <a:rPr lang="el-GR" sz="2000" dirty="0" smtClean="0">
                <a:latin typeface="Arial"/>
                <a:cs typeface="Arial"/>
              </a:rPr>
              <a:t>μ</a:t>
            </a:r>
            <a:r>
              <a:rPr lang="en-US" sz="2000" dirty="0">
                <a:latin typeface="Comic Sans MS" pitchFamily="66" charset="0"/>
                <a:cs typeface="Arial"/>
              </a:rPr>
              <a:t>-</a:t>
            </a:r>
            <a:r>
              <a:rPr lang="en-US" sz="2000" dirty="0" smtClean="0">
                <a:latin typeface="Comic Sans MS" pitchFamily="66" charset="0"/>
                <a:cs typeface="Arial"/>
              </a:rPr>
              <a:t>vertex “incident”.</a:t>
            </a:r>
          </a:p>
          <a:p>
            <a:r>
              <a:rPr lang="en-US" sz="2000" dirty="0">
                <a:latin typeface="Comic Sans MS" pitchFamily="66" charset="0"/>
                <a:cs typeface="Arial"/>
              </a:rPr>
              <a:t>	</a:t>
            </a:r>
            <a:r>
              <a:rPr lang="en-US" sz="2000" dirty="0" smtClean="0">
                <a:latin typeface="Comic Sans MS" pitchFamily="66" charset="0"/>
                <a:cs typeface="Arial"/>
              </a:rPr>
              <a:t>	- “looked forward to   SI z  and </a:t>
            </a:r>
            <a:r>
              <a:rPr lang="en-US" sz="2000" dirty="0" err="1" smtClean="0">
                <a:latin typeface="Comic Sans MS" pitchFamily="66" charset="0"/>
                <a:cs typeface="Arial"/>
              </a:rPr>
              <a:t>SiW</a:t>
            </a:r>
            <a:r>
              <a:rPr lang="en-US" sz="2000" dirty="0" smtClean="0">
                <a:latin typeface="Comic Sans MS" pitchFamily="66" charset="0"/>
                <a:cs typeface="Arial"/>
              </a:rPr>
              <a:t> (absolute)”.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	LEP200</a:t>
            </a:r>
            <a:r>
              <a:rPr lang="en-US" sz="2000" dirty="0" smtClean="0">
                <a:latin typeface="Comic Sans MS" pitchFamily="66" charset="0"/>
                <a:cs typeface="Arial"/>
              </a:rPr>
              <a:t> – workshop preparation</a:t>
            </a:r>
          </a:p>
          <a:p>
            <a:r>
              <a:rPr lang="en-US" sz="2000" dirty="0">
                <a:latin typeface="Comic Sans MS" pitchFamily="66" charset="0"/>
                <a:cs typeface="Arial"/>
              </a:rPr>
              <a:t>	</a:t>
            </a:r>
            <a:r>
              <a:rPr lang="en-US" sz="2000" dirty="0" smtClean="0">
                <a:latin typeface="Comic Sans MS" pitchFamily="66" charset="0"/>
                <a:cs typeface="Arial"/>
              </a:rPr>
              <a:t>	 - coupler problems on </a:t>
            </a:r>
            <a:r>
              <a:rPr lang="en-US" sz="2000" dirty="0" err="1" smtClean="0">
                <a:latin typeface="Comic Sans MS" pitchFamily="66" charset="0"/>
                <a:cs typeface="Arial"/>
              </a:rPr>
              <a:t>s.c.</a:t>
            </a:r>
            <a:r>
              <a:rPr lang="en-US" sz="2000" dirty="0" smtClean="0">
                <a:latin typeface="Comic Sans MS" pitchFamily="66" charset="0"/>
                <a:cs typeface="Arial"/>
              </a:rPr>
              <a:t> RF cavities.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	LHC</a:t>
            </a:r>
            <a:r>
              <a:rPr lang="en-US" sz="2000" dirty="0" smtClean="0">
                <a:latin typeface="Comic Sans MS" pitchFamily="66" charset="0"/>
              </a:rPr>
              <a:t> – study OPAL removal for civil engineering !!!!!!</a:t>
            </a:r>
          </a:p>
        </p:txBody>
      </p:sp>
    </p:spTree>
    <p:extLst>
      <p:ext uri="{BB962C8B-B14F-4D97-AF65-F5344CB8AC3E}">
        <p14:creationId xmlns:p14="http://schemas.microsoft.com/office/powerpoint/2010/main" val="53856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34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2144688" y="292101"/>
            <a:ext cx="5616624" cy="5763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1994 : Busy and Good Year for OPAL - continued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701675" y="1019811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6497" y="1060987"/>
            <a:ext cx="60486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Z0 peak running -  57.9 pb</a:t>
            </a:r>
            <a:r>
              <a:rPr lang="en-US" sz="2000" b="1" baseline="30000" dirty="0" smtClean="0">
                <a:solidFill>
                  <a:srgbClr val="FF0000"/>
                </a:solidFill>
                <a:latin typeface="Comic Sans MS" pitchFamily="66" charset="0"/>
              </a:rPr>
              <a:t>-1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el-GR" sz="2400" b="1" dirty="0" smtClean="0">
                <a:solidFill>
                  <a:srgbClr val="FF0000"/>
                </a:solidFill>
                <a:latin typeface="Arial"/>
                <a:cs typeface="Arial"/>
              </a:rPr>
              <a:t>ε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= 89.6%</a:t>
            </a:r>
            <a:endParaRPr lang="en-US" sz="2000" dirty="0" smtClean="0">
              <a:latin typeface="Comic Sans MS" pitchFamily="66" charset="0"/>
            </a:endParaRPr>
          </a:p>
          <a:p>
            <a:endParaRPr lang="en-US" sz="2000" dirty="0" smtClean="0">
              <a:latin typeface="Comic Sans MS" pitchFamily="66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June Plenary </a:t>
            </a:r>
            <a:r>
              <a:rPr lang="en-US" sz="2000" dirty="0" smtClean="0">
                <a:latin typeface="Comic Sans MS" pitchFamily="66" charset="0"/>
              </a:rPr>
              <a:t>– David Wagner (Chicago) spoke on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“OPAL and the World Wide Web”</a:t>
            </a:r>
          </a:p>
          <a:p>
            <a:r>
              <a:rPr lang="en-US" sz="2000" b="1" dirty="0" smtClean="0">
                <a:latin typeface="Comic Sans MS" pitchFamily="66" charset="0"/>
              </a:rPr>
              <a:t>Slide 1 title </a:t>
            </a: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“</a:t>
            </a:r>
            <a:r>
              <a:rPr lang="en-US" sz="2000" b="1" u="sng" dirty="0" smtClean="0">
                <a:solidFill>
                  <a:srgbClr val="002060"/>
                </a:solidFill>
                <a:latin typeface="Comic Sans MS" pitchFamily="66" charset="0"/>
              </a:rPr>
              <a:t>What is the World Wide Web </a:t>
            </a: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?”</a:t>
            </a:r>
          </a:p>
          <a:p>
            <a:r>
              <a:rPr lang="en-US" sz="2000" b="1" dirty="0" smtClean="0">
                <a:latin typeface="Comic Sans MS" pitchFamily="66" charset="0"/>
              </a:rPr>
              <a:t>He concluded </a:t>
            </a:r>
            <a:r>
              <a:rPr lang="en-US" sz="2000" dirty="0" smtClean="0">
                <a:latin typeface="Comic Sans MS" pitchFamily="66" charset="0"/>
              </a:rPr>
              <a:t>: ~ </a:t>
            </a:r>
            <a:r>
              <a:rPr lang="en-US" sz="2000" b="1" dirty="0" smtClean="0">
                <a:latin typeface="Comic Sans MS" pitchFamily="66" charset="0"/>
              </a:rPr>
              <a:t>“Give it a go :  take it or </a:t>
            </a:r>
          </a:p>
          <a:p>
            <a:r>
              <a:rPr lang="en-US" sz="2000" b="1" dirty="0" smtClean="0">
                <a:latin typeface="Comic Sans MS" pitchFamily="66" charset="0"/>
              </a:rPr>
              <a:t>                     leave it”</a:t>
            </a:r>
            <a:endParaRPr lang="en-US" sz="2000" dirty="0" smtClean="0">
              <a:latin typeface="Comic Sans MS" pitchFamily="66" charset="0"/>
            </a:endParaRPr>
          </a:p>
          <a:p>
            <a:endParaRPr lang="en-US" sz="2000" dirty="0">
              <a:latin typeface="Comic Sans MS" pitchFamily="66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Autumn</a:t>
            </a:r>
            <a:r>
              <a:rPr lang="en-US" sz="2000" dirty="0" smtClean="0">
                <a:latin typeface="Comic Sans MS" pitchFamily="66" charset="0"/>
              </a:rPr>
              <a:t>  Jim proposed a very important</a:t>
            </a:r>
          </a:p>
          <a:p>
            <a:r>
              <a:rPr lang="en-US" sz="2000" dirty="0" smtClean="0">
                <a:latin typeface="Comic Sans MS" pitchFamily="66" charset="0"/>
              </a:rPr>
              <a:t>document on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“Guidelines for OPAL Physics Notes and Papers”,</a:t>
            </a:r>
          </a:p>
          <a:p>
            <a:r>
              <a:rPr lang="en-US" sz="2000" dirty="0" smtClean="0">
                <a:latin typeface="Comic Sans MS" pitchFamily="66" charset="0"/>
              </a:rPr>
              <a:t> a 1-page paper.  Now its 6 pages long.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152" y="2437347"/>
            <a:ext cx="3379093" cy="357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54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35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910662" y="476251"/>
            <a:ext cx="585065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QCD : an Early Start – 1</a:t>
            </a:r>
            <a:r>
              <a:rPr lang="en-US" sz="3200" b="1" i="1" kern="10" baseline="3000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st</a:t>
            </a: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Physics with 18 </a:t>
            </a:r>
            <a:r>
              <a:rPr lang="en-US" sz="3200" b="1" i="1" kern="10" dirty="0" err="1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mulithadrons</a:t>
            </a: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!!!!! 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62120" y="1196975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19" y="1830926"/>
            <a:ext cx="3054155" cy="434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79" y="1369537"/>
            <a:ext cx="3209131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7184" y="1369260"/>
            <a:ext cx="457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Event Shapes and Jet Rates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67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36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364601" y="260350"/>
            <a:ext cx="6396711" cy="5763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35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QCD measurements – two related experiments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701675" y="908720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2415" y="980728"/>
            <a:ext cx="5408637" cy="513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>
                <a:solidFill>
                  <a:srgbClr val="0000CC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rgbClr val="FF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Decay of </a:t>
            </a:r>
            <a:r>
              <a:rPr kumimoji="1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Z</a:t>
            </a:r>
            <a:r>
              <a:rPr kumimoji="1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qq</a:t>
            </a: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 is a QCD laboratory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Very clean initial state, production of different </a:t>
            </a:r>
            <a:r>
              <a:rPr kumimoji="1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flavours</a:t>
            </a: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 (some </a:t>
            </a:r>
            <a:r>
              <a:rPr kumimoji="1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taggable</a:t>
            </a: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Measurements of </a:t>
            </a:r>
            <a:r>
              <a:rPr kumimoji="1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charset="2"/>
                <a:ea typeface="ＭＳ Ｐゴシック" charset="-128"/>
                <a:sym typeface="Symbol" charset="2"/>
              </a:rPr>
              <a:t>a</a:t>
            </a:r>
            <a:r>
              <a:rPr kumimoji="1" lang="en-US" sz="1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s</a:t>
            </a:r>
            <a:r>
              <a:rPr kumimoji="1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 with jet rates, event shape observables</a:t>
            </a: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, </a:t>
            </a:r>
            <a:r>
              <a:rPr kumimoji="1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etc</a:t>
            </a:r>
            <a:endParaRPr kumimoji="1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ＭＳ Ｐゴシック" charset="-128"/>
              <a:sym typeface="Symbol" charset="2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Here thrust, heavy jet mass &amp; broadening,            C-Parameter, y</a:t>
            </a:r>
            <a:r>
              <a:rPr kumimoji="1" lang="en-US" sz="1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23</a:t>
            </a:r>
            <a:r>
              <a:rPr kumimoji="1" lang="en-US" sz="16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D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lang="en-US" kern="0" noProof="0" dirty="0" smtClean="0">
                <a:latin typeface="Arial"/>
                <a:sym typeface="Symbol" charset="2"/>
              </a:rPr>
              <a:t>Interplay between improved theoretical and experimental techniques</a:t>
            </a:r>
            <a:endParaRPr kumimoji="1" lang="en-US" sz="1600" b="0" i="0" u="none" strike="noStrike" kern="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charset="-128"/>
              <a:sym typeface="Symbol" charset="2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Measurements of </a:t>
            </a:r>
            <a:r>
              <a:rPr kumimoji="1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colour</a:t>
            </a: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 factors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Reanalysis of </a:t>
            </a:r>
            <a:r>
              <a:rPr kumimoji="1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JADE data with OPAL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Cover E</a:t>
            </a:r>
            <a:r>
              <a:rPr kumimoji="1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CM</a:t>
            </a: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-range of 35-200 </a:t>
            </a:r>
            <a:r>
              <a:rPr kumimoji="1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GeV</a:t>
            </a: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 Take advantage of theoretical developments since JADE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And some computer archaeology</a:t>
            </a:r>
          </a:p>
          <a:p>
            <a:pPr lvl="0" defTabSz="914400">
              <a:buClr>
                <a:srgbClr val="FFCC00"/>
              </a:buClr>
              <a:defRPr/>
            </a:pPr>
            <a:r>
              <a:rPr lang="en-US" kern="0" dirty="0" smtClean="0">
                <a:solidFill>
                  <a:srgbClr val="000000"/>
                </a:solidFill>
                <a:cs typeface="+mn-cs"/>
                <a:sym typeface="Symbol" charset="2"/>
              </a:rPr>
              <a:t>Repeated for </a:t>
            </a:r>
            <a:r>
              <a:rPr lang="en-US" b="1" kern="0" dirty="0" err="1" smtClean="0">
                <a:solidFill>
                  <a:srgbClr val="000000"/>
                </a:solidFill>
                <a:cs typeface="+mn-cs"/>
                <a:sym typeface="Symbol" charset="2"/>
              </a:rPr>
              <a:t>flavour</a:t>
            </a:r>
            <a:r>
              <a:rPr lang="en-US" b="1" kern="0" dirty="0" smtClean="0">
                <a:solidFill>
                  <a:srgbClr val="000000"/>
                </a:solidFill>
                <a:cs typeface="+mn-cs"/>
                <a:sym typeface="Symbol" charset="2"/>
              </a:rPr>
              <a:t> tagged </a:t>
            </a:r>
            <a:r>
              <a:rPr lang="en-US" kern="0" dirty="0" smtClean="0">
                <a:solidFill>
                  <a:srgbClr val="000000"/>
                </a:solidFill>
                <a:cs typeface="+mn-cs"/>
                <a:sym typeface="Symbol" charset="2"/>
              </a:rPr>
              <a:t>samples, taking mass effects into account.</a:t>
            </a:r>
            <a:endParaRPr lang="en-US" kern="0" dirty="0">
              <a:solidFill>
                <a:srgbClr val="000000"/>
              </a:solidFill>
              <a:cs typeface="+mn-cs"/>
              <a:sym typeface="Symbol" charset="2"/>
            </a:endParaRPr>
          </a:p>
          <a:p>
            <a:pPr lvl="1" indent="-228600" defTabSz="914400">
              <a:buClr>
                <a:srgbClr val="FFCC00"/>
              </a:buClr>
              <a:defRPr/>
            </a:pPr>
            <a:endParaRPr kumimoji="1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charset="-128"/>
              <a:sym typeface="Symbol" charset="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40" y="980728"/>
            <a:ext cx="446727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34" y="3717032"/>
            <a:ext cx="497886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88" y="4221088"/>
            <a:ext cx="641847" cy="134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57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37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364601" y="260350"/>
            <a:ext cx="6396711" cy="5763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35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QCD measurements – quark-gluon jet differences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701675" y="908720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2415" y="980728"/>
            <a:ext cx="5408637" cy="513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>
                <a:solidFill>
                  <a:srgbClr val="0000CC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rgbClr val="FF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defTabSz="914400">
              <a:buClr>
                <a:srgbClr val="FFCC00"/>
              </a:buClr>
              <a:defRPr/>
            </a:pPr>
            <a:r>
              <a:rPr lang="en-US" kern="0" dirty="0" smtClean="0">
                <a:solidFill>
                  <a:srgbClr val="000000"/>
                </a:solidFill>
                <a:sym typeface="Symbol" charset="2"/>
              </a:rPr>
              <a:t>Quark and gluon jets with </a:t>
            </a:r>
            <a:r>
              <a:rPr lang="en-US" b="1" u="sng" kern="0" dirty="0" smtClean="0">
                <a:solidFill>
                  <a:srgbClr val="000000"/>
                </a:solidFill>
                <a:sym typeface="Symbol" charset="2"/>
              </a:rPr>
              <a:t>equal energies</a:t>
            </a:r>
          </a:p>
          <a:p>
            <a:pPr lvl="1" defTabSz="914400">
              <a:buClr>
                <a:srgbClr val="FFCC00"/>
              </a:buClr>
              <a:defRPr/>
            </a:pPr>
            <a:r>
              <a:rPr lang="en-US" kern="0" dirty="0">
                <a:sym typeface="Symbol" charset="2"/>
              </a:rPr>
              <a:t>Symmetric event topology</a:t>
            </a:r>
          </a:p>
          <a:p>
            <a:pPr lvl="2" defTabSz="914400">
              <a:buClr>
                <a:srgbClr val="FFCC00"/>
              </a:buClr>
              <a:defRPr/>
            </a:pPr>
            <a:r>
              <a:rPr lang="en-US" kern="0" dirty="0">
                <a:sym typeface="Symbol" charset="2"/>
              </a:rPr>
              <a:t>Angles between the highest energy and each of the 2 lower energy jets were the </a:t>
            </a:r>
            <a:r>
              <a:rPr lang="en-US" kern="0" dirty="0" smtClean="0">
                <a:sym typeface="Symbol" charset="2"/>
              </a:rPr>
              <a:t>same</a:t>
            </a:r>
          </a:p>
          <a:p>
            <a:pPr lvl="1" defTabSz="914400">
              <a:buClr>
                <a:srgbClr val="FFCC00"/>
              </a:buClr>
              <a:defRPr/>
            </a:pPr>
            <a:r>
              <a:rPr lang="en-US" kern="0" dirty="0" smtClean="0">
                <a:sym typeface="Symbol" charset="2"/>
              </a:rPr>
              <a:t>Quark jets Identified in 3-jet Z</a:t>
            </a:r>
            <a:r>
              <a:rPr lang="en-US" kern="0" baseline="30000" dirty="0" smtClean="0">
                <a:sym typeface="Symbol" charset="2"/>
              </a:rPr>
              <a:t>0</a:t>
            </a:r>
            <a:r>
              <a:rPr lang="en-US" kern="0" dirty="0" smtClean="0">
                <a:sym typeface="Symbol" charset="2"/>
              </a:rPr>
              <a:t> events using reconstructed secondary vertices from heavy quark decays and energy ordering to anti-tag gluon jets</a:t>
            </a:r>
          </a:p>
          <a:p>
            <a:pPr marL="457200" lvl="1" indent="0" defTabSz="914400">
              <a:buClr>
                <a:srgbClr val="FFCC00"/>
              </a:buClr>
              <a:buNone/>
              <a:defRPr/>
            </a:pPr>
            <a:endParaRPr lang="en-US" kern="0" dirty="0" smtClean="0">
              <a:sym typeface="Symbol" charset="2"/>
            </a:endParaRPr>
          </a:p>
          <a:p>
            <a:pPr defTabSz="914400">
              <a:buClr>
                <a:srgbClr val="FFCC00"/>
              </a:buClr>
              <a:defRPr/>
            </a:pPr>
            <a:r>
              <a:rPr lang="en-US" kern="0" dirty="0" smtClean="0">
                <a:solidFill>
                  <a:srgbClr val="000000"/>
                </a:solidFill>
                <a:sym typeface="Symbol" charset="2"/>
              </a:rPr>
              <a:t>Gluon jets exhibited</a:t>
            </a:r>
          </a:p>
          <a:p>
            <a:pPr lvl="1" defTabSz="914400">
              <a:buClr>
                <a:srgbClr val="FFCC00"/>
              </a:buClr>
              <a:defRPr/>
            </a:pPr>
            <a:r>
              <a:rPr lang="en-US" kern="0" dirty="0" smtClean="0">
                <a:sym typeface="Symbol" charset="2"/>
              </a:rPr>
              <a:t>Larger angular width that quark jets</a:t>
            </a:r>
          </a:p>
          <a:p>
            <a:pPr lvl="1" defTabSz="914400">
              <a:buClr>
                <a:srgbClr val="FFCC00"/>
              </a:buClr>
              <a:defRPr/>
            </a:pPr>
            <a:r>
              <a:rPr lang="en-US" kern="0" dirty="0" smtClean="0">
                <a:sym typeface="Symbol" charset="2"/>
              </a:rPr>
              <a:t>Softer particle energy spectrum</a:t>
            </a:r>
          </a:p>
          <a:p>
            <a:pPr lvl="1" defTabSz="914400">
              <a:buClr>
                <a:srgbClr val="FFCC00"/>
              </a:buClr>
              <a:defRPr/>
            </a:pPr>
            <a:r>
              <a:rPr lang="en-US" kern="0" dirty="0" smtClean="0">
                <a:sym typeface="Symbol" charset="2"/>
              </a:rPr>
              <a:t>Larger particle multiplicity</a:t>
            </a:r>
          </a:p>
          <a:p>
            <a:pPr marL="857250" lvl="2" indent="0" defTabSz="914400">
              <a:buClr>
                <a:srgbClr val="FFCC00"/>
              </a:buClr>
              <a:buNone/>
              <a:defRPr/>
            </a:pPr>
            <a:r>
              <a:rPr lang="en-US" sz="2000" kern="0" dirty="0" smtClean="0">
                <a:sym typeface="Symbol" charset="2"/>
              </a:rPr>
              <a:t>&lt;n&gt;</a:t>
            </a:r>
            <a:r>
              <a:rPr lang="en-US" sz="2000" kern="0" baseline="-25000" dirty="0" smtClean="0">
                <a:sym typeface="Symbol" charset="2"/>
              </a:rPr>
              <a:t>gluon</a:t>
            </a:r>
            <a:r>
              <a:rPr lang="en-US" sz="2000" kern="0" dirty="0" smtClean="0">
                <a:sym typeface="Symbol" charset="2"/>
              </a:rPr>
              <a:t>/&lt;n&gt;</a:t>
            </a:r>
            <a:r>
              <a:rPr lang="en-US" sz="2000" kern="0" baseline="-25000" dirty="0" smtClean="0">
                <a:sym typeface="Symbol" charset="2"/>
              </a:rPr>
              <a:t>quark</a:t>
            </a:r>
            <a:r>
              <a:rPr lang="en-US" sz="2000" kern="0" dirty="0" smtClean="0">
                <a:sym typeface="Symbol" charset="2"/>
              </a:rPr>
              <a:t> = 1.422 ±.051</a:t>
            </a:r>
            <a:endParaRPr lang="en-US" sz="2000" kern="0" dirty="0">
              <a:solidFill>
                <a:srgbClr val="0070C0"/>
              </a:solidFill>
              <a:sym typeface="Symbol" charset="2"/>
            </a:endParaRPr>
          </a:p>
          <a:p>
            <a:pPr marL="57150" indent="0" defTabSz="914400">
              <a:buClr>
                <a:srgbClr val="FFCC00"/>
              </a:buClr>
              <a:buNone/>
              <a:defRPr/>
            </a:pPr>
            <a:endParaRPr lang="en-US" kern="0" dirty="0" smtClean="0">
              <a:sym typeface="Symbol" charset="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372" y="1002064"/>
            <a:ext cx="4285009" cy="434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99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38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364601" y="260350"/>
            <a:ext cx="6396711" cy="5763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35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  Tau Physics       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701675" y="908720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0" y="1143000"/>
            <a:ext cx="6071552" cy="516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>
                <a:solidFill>
                  <a:srgbClr val="0000CC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rgbClr val="FF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None/>
              <a:tabLst/>
              <a:defRPr/>
            </a:pPr>
            <a:endParaRPr kumimoji="1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ＭＳ Ｐゴシック" charset="-128"/>
              <a:sym typeface="Symbol" charset="2"/>
            </a:endParaRPr>
          </a:p>
          <a:p>
            <a:pPr marL="57150" indent="0" defTabSz="914400">
              <a:buClr>
                <a:srgbClr val="FFCC00"/>
              </a:buClr>
              <a:buNone/>
              <a:defRPr/>
            </a:pPr>
            <a:r>
              <a:rPr lang="en-US" sz="2000" kern="0" dirty="0" smtClean="0">
                <a:latin typeface="Arial"/>
                <a:sym typeface="Symbol" charset="2"/>
              </a:rPr>
              <a:t>2 “longstanding </a:t>
            </a:r>
            <a:r>
              <a:rPr lang="en-US" sz="2400" kern="0" dirty="0">
                <a:latin typeface="Symbol" charset="2"/>
                <a:sym typeface="Symbol" charset="2"/>
              </a:rPr>
              <a:t>t</a:t>
            </a:r>
            <a:r>
              <a:rPr lang="en-US" sz="2000" kern="0" dirty="0" smtClean="0">
                <a:latin typeface="Arial"/>
                <a:sym typeface="Symbol" charset="2"/>
              </a:rPr>
              <a:t> puzzles” at the outset:</a:t>
            </a:r>
          </a:p>
          <a:p>
            <a:pPr marL="514350" indent="-457200" defTabSz="914400">
              <a:buClr>
                <a:srgbClr val="FFCC00"/>
              </a:buClr>
              <a:buFont typeface="+mj-lt"/>
              <a:buAutoNum type="arabicPeriod"/>
              <a:defRPr/>
            </a:pPr>
            <a:r>
              <a:rPr kumimoji="0" lang="en-US" sz="2400" kern="0" dirty="0">
                <a:solidFill>
                  <a:srgbClr val="000000"/>
                </a:solidFill>
                <a:latin typeface="Symbol" charset="2"/>
                <a:ea typeface="+mn-ea"/>
                <a:cs typeface="+mn-cs"/>
                <a:sym typeface="Symbol" charset="2"/>
              </a:rPr>
              <a:t>t</a:t>
            </a:r>
            <a:r>
              <a:rPr kumimoji="1" lang="en-US" b="0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  one-prong puzzle.</a:t>
            </a:r>
          </a:p>
          <a:p>
            <a:pPr marL="514350" indent="-457200" defTabSz="914400">
              <a:buClr>
                <a:srgbClr val="FFCC00"/>
              </a:buClr>
              <a:buFont typeface="+mj-lt"/>
              <a:buAutoNum type="arabicPeriod"/>
              <a:defRPr/>
            </a:pPr>
            <a:r>
              <a:rPr kumimoji="0" lang="en-US" sz="2400" kern="0" dirty="0">
                <a:solidFill>
                  <a:srgbClr val="000000"/>
                </a:solidFill>
                <a:latin typeface="Symbol" charset="2"/>
                <a:ea typeface="+mn-ea"/>
                <a:cs typeface="+mn-cs"/>
                <a:sym typeface="Symbol" charset="2"/>
              </a:rPr>
              <a:t>t</a:t>
            </a:r>
            <a:r>
              <a:rPr lang="en-US" sz="2000" kern="0" dirty="0" smtClean="0">
                <a:solidFill>
                  <a:srgbClr val="0000CC"/>
                </a:solidFill>
                <a:latin typeface="Arial"/>
                <a:sym typeface="Symbol" charset="2"/>
              </a:rPr>
              <a:t>  lifetime and BRs exhibited &gt;2</a:t>
            </a:r>
            <a:r>
              <a:rPr lang="el-GR" sz="2000" kern="0" dirty="0" smtClean="0">
                <a:solidFill>
                  <a:srgbClr val="0000CC"/>
                </a:solidFill>
                <a:latin typeface="Calibri"/>
                <a:cs typeface="Calibri"/>
                <a:sym typeface="Symbol" charset="2"/>
              </a:rPr>
              <a:t>σ</a:t>
            </a:r>
            <a:r>
              <a:rPr lang="en-US" sz="2000" kern="0" dirty="0" smtClean="0">
                <a:solidFill>
                  <a:srgbClr val="0000CC"/>
                </a:solidFill>
                <a:latin typeface="Arial"/>
                <a:sym typeface="Symbol" charset="2"/>
              </a:rPr>
              <a:t>  discrepancy (lepton universality in trouble).</a:t>
            </a:r>
            <a:br>
              <a:rPr lang="en-US" sz="2000" kern="0" dirty="0" smtClean="0">
                <a:solidFill>
                  <a:srgbClr val="0000CC"/>
                </a:solidFill>
                <a:latin typeface="Arial"/>
                <a:sym typeface="Symbol" charset="2"/>
              </a:rPr>
            </a:b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One form of this</a:t>
            </a:r>
            <a:r>
              <a:rPr kumimoji="1" lang="en-US" b="0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 check :</a:t>
            </a:r>
          </a:p>
          <a:p>
            <a:pPr marL="57150" indent="0" defTabSz="914400">
              <a:buClr>
                <a:srgbClr val="FFCC00"/>
              </a:buClr>
              <a:buNone/>
              <a:defRPr/>
            </a:pPr>
            <a:r>
              <a:rPr lang="en-US" kern="0" dirty="0" smtClean="0">
                <a:sym typeface="Symbol" charset="2"/>
              </a:rPr>
              <a:t>	(</a:t>
            </a:r>
            <a:r>
              <a:rPr lang="en-US" kern="0" dirty="0" err="1" smtClean="0">
                <a:sym typeface="Symbol" charset="2"/>
              </a:rPr>
              <a:t>g</a:t>
            </a:r>
            <a:r>
              <a:rPr lang="en-US" b="1" kern="0" baseline="-25000" dirty="0" err="1" smtClean="0">
                <a:latin typeface="Symbol" charset="2"/>
                <a:sym typeface="Symbol" charset="2"/>
              </a:rPr>
              <a:t>t</a:t>
            </a:r>
            <a:r>
              <a:rPr lang="en-US" kern="0" dirty="0" smtClean="0">
                <a:latin typeface="Symbol" charset="2"/>
                <a:sym typeface="Symbol" charset="2"/>
              </a:rPr>
              <a:t> </a:t>
            </a:r>
            <a:r>
              <a:rPr lang="en-US" kern="0" dirty="0" smtClean="0">
                <a:sym typeface="Symbol" charset="2"/>
              </a:rPr>
              <a:t>/g</a:t>
            </a:r>
            <a:r>
              <a:rPr lang="el-GR" kern="0" baseline="-25000" dirty="0" smtClean="0">
                <a:sym typeface="Symbol" charset="2"/>
              </a:rPr>
              <a:t>μ</a:t>
            </a:r>
            <a:r>
              <a:rPr lang="en-US" kern="0" dirty="0" smtClean="0">
                <a:sym typeface="Symbol" charset="2"/>
              </a:rPr>
              <a:t>)</a:t>
            </a:r>
            <a:r>
              <a:rPr lang="en-US" kern="0" baseline="30000" dirty="0" smtClean="0">
                <a:sym typeface="Symbol" charset="2"/>
              </a:rPr>
              <a:t>2</a:t>
            </a:r>
            <a:r>
              <a:rPr lang="en-US" kern="0" dirty="0" smtClean="0">
                <a:sym typeface="Symbol" charset="2"/>
              </a:rPr>
              <a:t> = (</a:t>
            </a:r>
            <a:r>
              <a:rPr kumimoji="0" lang="en-US" sz="2400" kern="0" dirty="0" smtClean="0">
                <a:latin typeface="Symbol" charset="2"/>
                <a:ea typeface="+mn-ea"/>
                <a:cs typeface="+mn-cs"/>
                <a:sym typeface="Symbol" charset="2"/>
              </a:rPr>
              <a:t>t</a:t>
            </a:r>
            <a:r>
              <a:rPr kumimoji="0" lang="el-GR" sz="2400" kern="0" baseline="-25000" dirty="0" smtClean="0">
                <a:latin typeface="Arial"/>
                <a:ea typeface="+mn-ea"/>
                <a:cs typeface="Arial"/>
                <a:sym typeface="Symbol" charset="2"/>
              </a:rPr>
              <a:t>μ</a:t>
            </a:r>
            <a:r>
              <a:rPr kumimoji="0" lang="en-US" sz="2400" kern="0" dirty="0" smtClean="0">
                <a:latin typeface="Arial"/>
                <a:ea typeface="+mn-ea"/>
                <a:cs typeface="Arial"/>
                <a:sym typeface="Symbol" charset="2"/>
              </a:rPr>
              <a:t>/</a:t>
            </a:r>
            <a:r>
              <a:rPr kumimoji="0" lang="en-US" sz="2400" kern="0" dirty="0" err="1" smtClean="0">
                <a:latin typeface="Symbol" charset="2"/>
                <a:ea typeface="+mn-ea"/>
                <a:cs typeface="+mn-cs"/>
                <a:sym typeface="Symbol" charset="2"/>
              </a:rPr>
              <a:t>t</a:t>
            </a:r>
            <a:r>
              <a:rPr kumimoji="0" lang="en-US" b="1" kern="0" baseline="-25000" dirty="0" err="1" smtClean="0">
                <a:latin typeface="Symbol" charset="2"/>
                <a:sym typeface="Symbol" charset="2"/>
              </a:rPr>
              <a:t>t</a:t>
            </a:r>
            <a:r>
              <a:rPr kumimoji="0" lang="en-US" kern="0" dirty="0" smtClean="0">
                <a:latin typeface="Symbol" charset="2"/>
                <a:sym typeface="Symbol" charset="2"/>
              </a:rPr>
              <a:t>)  </a:t>
            </a:r>
            <a:r>
              <a:rPr kumimoji="0" lang="en-US" sz="1800" kern="0" dirty="0" smtClean="0">
                <a:ea typeface="+mn-ea"/>
                <a:cs typeface="+mn-cs"/>
                <a:sym typeface="Symbol" charset="2"/>
              </a:rPr>
              <a:t>(m</a:t>
            </a:r>
            <a:r>
              <a:rPr kumimoji="0" lang="el-GR" sz="2400" kern="0" baseline="-25000" dirty="0" smtClean="0">
                <a:ea typeface="+mn-ea"/>
                <a:cs typeface="Arial"/>
                <a:sym typeface="Symbol" charset="2"/>
              </a:rPr>
              <a:t>μ</a:t>
            </a:r>
            <a:r>
              <a:rPr kumimoji="0" lang="en-US" sz="2400" kern="0" dirty="0" smtClean="0">
                <a:ea typeface="+mn-ea"/>
                <a:cs typeface="Arial"/>
                <a:sym typeface="Symbol" charset="2"/>
              </a:rPr>
              <a:t>/</a:t>
            </a:r>
            <a:r>
              <a:rPr kumimoji="0" lang="en-US" sz="1800" kern="0" dirty="0" err="1" smtClean="0">
                <a:ea typeface="+mn-ea"/>
                <a:cs typeface="Arial"/>
                <a:sym typeface="Symbol" charset="2"/>
              </a:rPr>
              <a:t>m</a:t>
            </a:r>
            <a:r>
              <a:rPr kumimoji="0" lang="en-US" sz="1800" b="1" kern="0" baseline="-25000" dirty="0" err="1" smtClean="0">
                <a:latin typeface="Symbol" charset="2"/>
                <a:ea typeface="+mn-ea"/>
                <a:cs typeface="+mn-cs"/>
                <a:sym typeface="Symbol" charset="2"/>
              </a:rPr>
              <a:t>t</a:t>
            </a:r>
            <a:r>
              <a:rPr kumimoji="0" lang="en-US" sz="1800" kern="0" dirty="0" smtClean="0">
                <a:ea typeface="+mn-ea"/>
                <a:cs typeface="+mn-cs"/>
                <a:sym typeface="Symbol" charset="2"/>
              </a:rPr>
              <a:t>)</a:t>
            </a:r>
            <a:r>
              <a:rPr kumimoji="0" lang="en-US" sz="1800" b="1" kern="0" baseline="30000" dirty="0" smtClean="0">
                <a:latin typeface="Symbol" charset="2"/>
                <a:ea typeface="+mn-ea"/>
                <a:cs typeface="+mn-cs"/>
                <a:sym typeface="Symbol" charset="2"/>
              </a:rPr>
              <a:t>5</a:t>
            </a:r>
            <a:r>
              <a:rPr kumimoji="0" lang="en-US" sz="1800" kern="0" dirty="0" smtClean="0">
                <a:latin typeface="Symbol" charset="2"/>
                <a:ea typeface="+mn-ea"/>
                <a:cs typeface="+mn-cs"/>
                <a:sym typeface="Symbol" charset="2"/>
              </a:rPr>
              <a:t>  </a:t>
            </a:r>
            <a:r>
              <a:rPr kumimoji="0" lang="en-US" kern="0" dirty="0" smtClean="0">
                <a:ea typeface="+mn-ea"/>
                <a:cs typeface="+mn-cs"/>
                <a:sym typeface="Symbol" charset="2"/>
              </a:rPr>
              <a:t>BR(</a:t>
            </a:r>
            <a:r>
              <a:rPr kumimoji="0" lang="en-US" kern="0" dirty="0" smtClean="0">
                <a:latin typeface="Symbol" pitchFamily="18" charset="2"/>
                <a:ea typeface="+mn-ea"/>
                <a:cs typeface="+mn-cs"/>
                <a:sym typeface="Symbol" charset="2"/>
              </a:rPr>
              <a:t>t </a:t>
            </a:r>
            <a:r>
              <a:rPr kumimoji="0" lang="en-US" kern="0" dirty="0" smtClean="0">
                <a:latin typeface="Arial"/>
                <a:ea typeface="+mn-ea"/>
                <a:cs typeface="Arial"/>
                <a:sym typeface="Symbol" charset="2"/>
              </a:rPr>
              <a:t>→</a:t>
            </a:r>
            <a:r>
              <a:rPr kumimoji="0" lang="en-US" kern="0" dirty="0" err="1" smtClean="0">
                <a:ea typeface="+mn-ea"/>
                <a:cs typeface="Arial"/>
                <a:sym typeface="Symbol" charset="2"/>
              </a:rPr>
              <a:t>e</a:t>
            </a:r>
            <a:r>
              <a:rPr kumimoji="0" lang="en-US" kern="0" dirty="0" err="1" smtClean="0">
                <a:latin typeface="Symbol" pitchFamily="18" charset="2"/>
                <a:ea typeface="+mn-ea"/>
                <a:cs typeface="Arial"/>
                <a:sym typeface="Symbol" charset="2"/>
              </a:rPr>
              <a:t>n</a:t>
            </a:r>
            <a:r>
              <a:rPr kumimoji="0" lang="en-US" kern="0" baseline="-25000" dirty="0" err="1" smtClean="0">
                <a:ea typeface="+mn-ea"/>
                <a:cs typeface="Arial"/>
                <a:sym typeface="Symbol" charset="2"/>
              </a:rPr>
              <a:t>e</a:t>
            </a:r>
            <a:r>
              <a:rPr kumimoji="0" lang="en-US" kern="0" dirty="0" err="1" smtClean="0">
                <a:latin typeface="Symbol" pitchFamily="18" charset="2"/>
                <a:ea typeface="+mn-ea"/>
                <a:cs typeface="Arial"/>
                <a:sym typeface="Symbol" charset="2"/>
              </a:rPr>
              <a:t>n</a:t>
            </a:r>
            <a:r>
              <a:rPr kumimoji="0" lang="en-US" kern="0" baseline="-25000" dirty="0" err="1" smtClean="0">
                <a:latin typeface="Symbol" pitchFamily="18" charset="2"/>
                <a:ea typeface="+mn-ea"/>
                <a:cs typeface="Arial"/>
                <a:sym typeface="Symbol" charset="2"/>
              </a:rPr>
              <a:t>m</a:t>
            </a:r>
            <a:r>
              <a:rPr kumimoji="0" lang="en-US" sz="1800" kern="0" dirty="0" smtClean="0">
                <a:latin typeface="Symbol" charset="2"/>
                <a:ea typeface="+mn-ea"/>
                <a:cs typeface="+mn-cs"/>
                <a:sym typeface="Symbol" charset="2"/>
              </a:rPr>
              <a:t> </a:t>
            </a:r>
            <a:r>
              <a:rPr kumimoji="0" lang="en-US" sz="1800" kern="0" dirty="0" smtClean="0">
                <a:ea typeface="+mn-ea"/>
                <a:cs typeface="+mn-cs"/>
                <a:sym typeface="Symbol" charset="2"/>
              </a:rPr>
              <a:t>)</a:t>
            </a:r>
            <a:endParaRPr kumimoji="1" lang="en-US" sz="2000" b="0" i="0" u="none" strike="noStrike" kern="0" cap="none" spc="0" normalizeH="0" noProof="0" dirty="0" smtClean="0">
              <a:ln>
                <a:noFill/>
              </a:ln>
              <a:effectLst/>
              <a:uLnTx/>
              <a:uFillTx/>
              <a:latin typeface="Arial"/>
              <a:sym typeface="Symbol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2"/>
                <a:ea typeface="ＭＳ Ｐゴシック" charset="-128"/>
                <a:sym typeface="Symbol" charset="2"/>
              </a:rPr>
              <a:t>t</a:t>
            </a: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-lifetime measured to ~0.7%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1-prong decay: impact parameter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3-prong decay: secondary vertex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Reconstruction of </a:t>
            </a:r>
            <a:r>
              <a:rPr kumimoji="1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beamspot</a:t>
            </a:r>
            <a:r>
              <a:rPr kumimoji="1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 crucial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endParaRPr lang="en-US" kern="0" dirty="0">
              <a:latin typeface="Arial"/>
              <a:sym typeface="Symbol" charset="2"/>
            </a:endParaRPr>
          </a:p>
          <a:p>
            <a:pPr marL="514350" lvl="1" indent="0" defTabSz="914400">
              <a:buClr>
                <a:srgbClr val="FFCC00"/>
              </a:buClr>
              <a:buNone/>
              <a:defRPr/>
            </a:pPr>
            <a:r>
              <a:rPr kumimoji="1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N.B.  The scales on the 2 plots are very different</a:t>
            </a: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-128"/>
                <a:sym typeface="Symbol" charset="2"/>
              </a:rPr>
              <a:t>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447" y="908719"/>
            <a:ext cx="2867025" cy="588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44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39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364601" y="260350"/>
            <a:ext cx="6396711" cy="5763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35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R</a:t>
            </a:r>
            <a:r>
              <a:rPr lang="en-US" sz="3200" b="1" i="1" kern="10" baseline="-2500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b</a:t>
            </a: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Measurements  :  some interim excitement 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701675" y="908720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6200" y="990600"/>
            <a:ext cx="4953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>
                <a:solidFill>
                  <a:srgbClr val="0000CC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rgbClr val="FF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Tagging b-decays with leptons and displaced vertices – R</a:t>
            </a:r>
            <a:r>
              <a:rPr kumimoji="1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b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endParaRPr kumimoji="1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endParaRPr kumimoji="1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Initial results higher than SM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EPS-95 Brussels – the ‘flying pig’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R</a:t>
            </a:r>
            <a:r>
              <a:rPr kumimoji="1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b</a:t>
            </a: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=0.2219±0.0017 c.f.   </a:t>
            </a:r>
            <a:r>
              <a:rPr kumimoji="1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0.2155 SM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Some interplay between R</a:t>
            </a:r>
            <a:r>
              <a:rPr kumimoji="1" lang="en-US" sz="1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b</a:t>
            </a:r>
            <a:r>
              <a:rPr kumimoji="1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and </a:t>
            </a:r>
            <a:r>
              <a:rPr kumimoji="1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R</a:t>
            </a:r>
            <a:r>
              <a:rPr kumimoji="1" lang="en-US" sz="16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c</a:t>
            </a:r>
            <a:r>
              <a:rPr kumimoji="1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</a:t>
            </a:r>
          </a:p>
        </p:txBody>
      </p:sp>
      <p:pic>
        <p:nvPicPr>
          <p:cNvPr id="11" name="Picture 9" descr="RbEqn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63638" y="1676400"/>
            <a:ext cx="26463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RBinitial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34100" y="548530"/>
            <a:ext cx="29718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RbvsRc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4932" y="3573016"/>
            <a:ext cx="2898445" cy="285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76200" y="3951288"/>
            <a:ext cx="6477000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 long road to resolve this ‘</a:t>
            </a:r>
            <a:r>
              <a:rPr kumimoji="1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</a:t>
            </a:r>
            <a:r>
              <a:rPr kumimoji="1" lang="en-US" sz="2000" b="0" i="0" u="none" strike="noStrike" kern="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</a:t>
            </a:r>
            <a:r>
              <a:rPr kumimoji="1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-crisis’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Improved tagging: 3D vertex, alignment, NN tag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Understanding of tag </a:t>
            </a: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correlations</a:t>
            </a:r>
            <a:endParaRPr kumimoji="1" lang="en-US" sz="18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Multitag</a:t>
            </a: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measurements with charm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Measurement of </a:t>
            </a:r>
            <a:r>
              <a:rPr kumimoji="1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g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sym typeface="Symbol" charset="2"/>
              </a:rPr>
              <a:t></a:t>
            </a:r>
            <a:r>
              <a:rPr kumimoji="1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bb</a:t>
            </a:r>
            <a:endParaRPr kumimoji="1" lang="en-US" sz="18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Systematics and more systematics…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Finally, </a:t>
            </a:r>
            <a:r>
              <a:rPr kumimoji="1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Rb</a:t>
            </a:r>
            <a:r>
              <a:rPr kumimoji="1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=0.2163±0.0007 from LEP combined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endParaRPr kumimoji="1" 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6603397" y="1338263"/>
            <a:ext cx="19415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1994 data – 2D L/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</a:rPr>
              <a:t>s</a:t>
            </a:r>
          </a:p>
        </p:txBody>
      </p:sp>
      <p:sp>
        <p:nvSpPr>
          <p:cNvPr id="21" name="TextBox 12"/>
          <p:cNvSpPr txBox="1">
            <a:spLocks noChangeArrowheads="1"/>
          </p:cNvSpPr>
          <p:nvPr/>
        </p:nvSpPr>
        <p:spPr bwMode="auto">
          <a:xfrm>
            <a:off x="6681979" y="5661248"/>
            <a:ext cx="892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EPS-95</a:t>
            </a:r>
          </a:p>
        </p:txBody>
      </p:sp>
    </p:spTree>
    <p:extLst>
      <p:ext uri="{BB962C8B-B14F-4D97-AF65-F5344CB8AC3E}">
        <p14:creationId xmlns:p14="http://schemas.microsoft.com/office/powerpoint/2010/main" val="201432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lane\AppData\Local\Microsoft\Windows\Temporary Internet Files\Content.Outlook\UL4CYZ29\OPAL_TEAM_MAY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819" y="251726"/>
            <a:ext cx="9029319" cy="6208776"/>
          </a:xfrm>
          <a:prstGeom prst="rect">
            <a:avLst/>
          </a:prstGeom>
          <a:noFill/>
        </p:spPr>
      </p:pic>
      <p:sp>
        <p:nvSpPr>
          <p:cNvPr id="2" name="Donut 1"/>
          <p:cNvSpPr/>
          <p:nvPr/>
        </p:nvSpPr>
        <p:spPr>
          <a:xfrm>
            <a:off x="3470835" y="3573016"/>
            <a:ext cx="546061" cy="496482"/>
          </a:xfrm>
          <a:prstGeom prst="donut">
            <a:avLst>
              <a:gd name="adj" fmla="val 61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1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40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364601" y="260350"/>
            <a:ext cx="6396711" cy="5763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35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</a:t>
            </a:r>
            <a:r>
              <a:rPr lang="en-US" sz="3200" b="1" i="1" kern="10" dirty="0" err="1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A</a:t>
            </a:r>
            <a:r>
              <a:rPr lang="en-US" sz="3200" b="1" i="1" kern="10" baseline="-25000" dirty="0" err="1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FB</a:t>
            </a:r>
            <a:r>
              <a:rPr lang="en-US" sz="3200" b="1" i="1" kern="10" baseline="30000" dirty="0" err="1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b</a:t>
            </a:r>
            <a:r>
              <a:rPr lang="en-US" sz="3200" b="1" i="1" kern="10" baseline="3000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</a:t>
            </a: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– an asymmetric legacy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701675" y="908720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pic>
        <p:nvPicPr>
          <p:cNvPr id="5" name="Picture 7" descr="Afbfinal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0080" y="1607398"/>
            <a:ext cx="5356225" cy="410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55600" y="5717346"/>
            <a:ext cx="9245600" cy="835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</a:t>
            </a:r>
            <a:r>
              <a:rPr kumimoji="1" lang="en-US" sz="2000" b="1" i="0" u="none" strike="noStrike" kern="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</a:t>
            </a:r>
            <a:r>
              <a:rPr kumimoji="1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-crisis replaced by an </a:t>
            </a:r>
            <a:r>
              <a:rPr kumimoji="1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</a:t>
            </a:r>
            <a:r>
              <a:rPr kumimoji="1" lang="en-US" sz="2000" b="1" i="0" u="none" strike="noStrike" kern="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FB</a:t>
            </a:r>
            <a:r>
              <a:rPr kumimoji="1" lang="en-US" sz="2000" b="1" i="0" u="none" strike="noStrike" kern="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</a:t>
            </a:r>
            <a:r>
              <a:rPr kumimoji="1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crisis (tension with A</a:t>
            </a:r>
            <a:r>
              <a:rPr kumimoji="1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LR</a:t>
            </a:r>
            <a:r>
              <a:rPr kumimoji="1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from SLD)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This will remain unresolved for a long time (until a Giga-Z factory?)</a:t>
            </a:r>
          </a:p>
        </p:txBody>
      </p:sp>
      <p:pic>
        <p:nvPicPr>
          <p:cNvPr id="7" name="Picture 6" descr="HFSMpull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13425" y="611188"/>
            <a:ext cx="4016375" cy="601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400" y="1066800"/>
            <a:ext cx="924560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>
                <a:solidFill>
                  <a:srgbClr val="0000CC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rgbClr val="FF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Vertex/NN techniques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None/>
              <a:tabLst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kern="0" dirty="0" smtClean="0">
                <a:solidFill>
                  <a:srgbClr val="000000"/>
                </a:solidFill>
                <a:latin typeface="Arial"/>
              </a:rPr>
              <a:t>    </a:t>
            </a: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used to measure </a:t>
            </a:r>
            <a:r>
              <a:rPr kumimoji="1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A</a:t>
            </a:r>
            <a:r>
              <a:rPr kumimoji="1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FB</a:t>
            </a:r>
            <a:r>
              <a:rPr kumimoji="1" lang="en-US" sz="2000" b="0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b</a:t>
            </a:r>
            <a:endParaRPr kumimoji="1" lang="en-US" sz="2000" b="0" i="0" u="none" strike="noStrike" kern="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endParaRPr kumimoji="1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endParaRPr kumimoji="1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endParaRPr kumimoji="1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None/>
              <a:tabLst/>
              <a:defRPr/>
            </a:pPr>
            <a:endParaRPr kumimoji="1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pic>
        <p:nvPicPr>
          <p:cNvPr id="10" name="Picture 20" descr="C:\rhawking\opalbb\ichephf\asymlite-p.ep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58720" y="908720"/>
            <a:ext cx="1442432" cy="1397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388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41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364601" y="260350"/>
            <a:ext cx="6396711" cy="5763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35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       A social  interlude             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701675" y="908720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pic>
        <p:nvPicPr>
          <p:cNvPr id="5" name="Picture 6" descr="Duck2.png"/>
          <p:cNvPicPr>
            <a:picLocks noChangeAspect="1"/>
          </p:cNvPicPr>
          <p:nvPr/>
        </p:nvPicPr>
        <p:blipFill>
          <a:blip r:embed="rId3"/>
          <a:srcRect b="9763"/>
          <a:stretch>
            <a:fillRect/>
          </a:stretch>
        </p:blipFill>
        <p:spPr bwMode="auto">
          <a:xfrm>
            <a:off x="485918" y="2176654"/>
            <a:ext cx="4395074" cy="2684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136576" y="1124744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It’s for real - the OPAL duck pond, and the view was something !!</a:t>
            </a:r>
            <a:endParaRPr lang="en-GB" dirty="0"/>
          </a:p>
        </p:txBody>
      </p:sp>
      <p:pic>
        <p:nvPicPr>
          <p:cNvPr id="5122" name="Picture 2" descr="C:\Ddisk\Documents\Documents\Photos\Pilcher Symposium 2012\016 Cropped et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992" y="2954638"/>
            <a:ext cx="4343772" cy="317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88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8CCDDB-BC49-4EF7-8195-061E3BEF0A68}" type="slidenum">
              <a:rPr lang="it-IT" smtClean="0">
                <a:solidFill>
                  <a:srgbClr val="000000"/>
                </a:solidFill>
              </a:rPr>
              <a:pPr eaLnBrk="1" hangingPunct="1"/>
              <a:t>42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5364" name="WordArt 5"/>
          <p:cNvSpPr>
            <a:spLocks noChangeArrowheads="1" noChangeShapeType="1" noTextEdit="1"/>
          </p:cNvSpPr>
          <p:nvPr/>
        </p:nvSpPr>
        <p:spPr bwMode="auto">
          <a:xfrm>
            <a:off x="2063750" y="476251"/>
            <a:ext cx="569595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3200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</a:t>
            </a:r>
            <a:r>
              <a:rPr lang="en-GB" sz="32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 And now for LEP2      .</a:t>
            </a:r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62120" y="1196975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t="3577" r="4228" b="22812"/>
          <a:stretch/>
        </p:blipFill>
        <p:spPr bwMode="auto">
          <a:xfrm>
            <a:off x="488503" y="1412776"/>
            <a:ext cx="6949667" cy="4620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51592" y="1844824"/>
            <a:ext cx="2621888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333399"/>
                </a:solidFill>
              </a:rPr>
              <a:t>PIK’s impression of life on shift.</a:t>
            </a:r>
            <a:endParaRPr lang="en-GB" sz="28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49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43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364601" y="260350"/>
            <a:ext cx="6396711" cy="5763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35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 WW and the W mass       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701675" y="908720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2400" y="1055688"/>
            <a:ext cx="4953000" cy="519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>
                <a:solidFill>
                  <a:srgbClr val="0000CC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rgbClr val="FF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WW physics central @ LEP2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First opportunity to study W in clean environment of e</a:t>
            </a:r>
            <a:r>
              <a:rPr kumimoji="1" lang="en-US" sz="1800" b="0" i="0" u="none" strike="noStrike" kern="0" cap="none" spc="0" normalizeH="0" baseline="30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+</a:t>
            </a:r>
            <a:r>
              <a: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e</a:t>
            </a:r>
            <a:r>
              <a:rPr kumimoji="1" lang="en-US" sz="1800" b="0" i="0" u="none" strike="noStrike" kern="0" cap="none" spc="0" normalizeH="0" baseline="30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-</a:t>
            </a:r>
            <a:r>
              <a: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collider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O(10k) WW events reconstructed in l</a:t>
            </a:r>
            <a:r>
              <a: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n</a:t>
            </a:r>
            <a:r>
              <a: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l</a:t>
            </a:r>
            <a:r>
              <a: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n</a:t>
            </a:r>
            <a:r>
              <a: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, qql</a:t>
            </a:r>
            <a:r>
              <a: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n</a:t>
            </a:r>
            <a:r>
              <a: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and qqqq final states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Measurement of WW production cross-section and W branching ratios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Measurement of W-boson mass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Natural complement to LEP1 m</a:t>
            </a:r>
            <a:r>
              <a:rPr kumimoji="1" lang="en-US" sz="1800" b="0" i="0" u="none" strike="noStrike" kern="0" cap="none" spc="0" normalizeH="0" baseline="-25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Z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Many challenges to reach 0.06%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Detector response (calib Zs)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Hadronisation and precision electroweak effects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LEP energy calibration 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Colour reconnection and BEC in 4q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Also a measurement in l</a:t>
            </a:r>
            <a:r>
              <a: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n</a:t>
            </a:r>
            <a:r>
              <a: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l</a:t>
            </a:r>
            <a:r>
              <a: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n!</a:t>
            </a:r>
            <a:endParaRPr kumimoji="1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pic>
        <p:nvPicPr>
          <p:cNvPr id="6" name="Picture 8" descr="WWXsecA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6800" y="9144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WWXsec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2800" y="1066800"/>
            <a:ext cx="2717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WWqqlv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92613" y="3200400"/>
            <a:ext cx="3074987" cy="325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WWqqqq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5175" y="3276600"/>
            <a:ext cx="30194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415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44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364601" y="260350"/>
            <a:ext cx="6396711" cy="5763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35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      2 Fermions at LEP2          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701675" y="908720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990600"/>
            <a:ext cx="5334000" cy="519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>
                <a:solidFill>
                  <a:srgbClr val="0000CC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rgbClr val="FF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Repeat of ‘zedometry’ at higher energies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Measurements of cross-sections and asymmetries for qq / ee  / </a:t>
            </a:r>
            <a:r>
              <a: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mm </a:t>
            </a:r>
            <a:r>
              <a: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/ </a:t>
            </a:r>
            <a:r>
              <a: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tt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New feature of ‘radiative return’ to Z pole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Hard ISR photon, remainder is like Z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Non-radiative events (large s’/s) have increased photon contribution</a:t>
            </a:r>
            <a:endParaRPr kumimoji="1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pic>
        <p:nvPicPr>
          <p:cNvPr id="6" name="Picture 7" descr="2ferm-electrons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3276600"/>
            <a:ext cx="27336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2ferm-asy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3276600"/>
            <a:ext cx="27971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2ferm-hadrons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4338" y="914400"/>
            <a:ext cx="464026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341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45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910662" y="476251"/>
            <a:ext cx="585065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Particle Searches – we sought, but did not find .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62120" y="1196975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2560" y="1628800"/>
            <a:ext cx="784887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sought 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rgbClr val="0070C0"/>
                </a:solidFill>
                <a:latin typeface="Andalus" pitchFamily="18" charset="-78"/>
                <a:cs typeface="Andalus" pitchFamily="18" charset="-78"/>
              </a:rPr>
              <a:t>Higgses</a:t>
            </a:r>
            <a:r>
              <a:rPr lang="en-US" sz="2400" dirty="0" smtClean="0">
                <a:solidFill>
                  <a:srgbClr val="0070C0"/>
                </a:solidFill>
                <a:latin typeface="Andalus" pitchFamily="18" charset="-78"/>
                <a:cs typeface="Andalus" pitchFamily="18" charset="-78"/>
              </a:rPr>
              <a:t> of all sorts (SM, </a:t>
            </a:r>
            <a:r>
              <a:rPr lang="en-US" sz="2400" dirty="0" err="1" smtClean="0">
                <a:solidFill>
                  <a:srgbClr val="0070C0"/>
                </a:solidFill>
                <a:latin typeface="Andalus" pitchFamily="18" charset="-78"/>
                <a:cs typeface="Andalus" pitchFamily="18" charset="-78"/>
              </a:rPr>
              <a:t>bosophilic</a:t>
            </a:r>
            <a:r>
              <a:rPr lang="en-US" sz="2400" dirty="0" smtClean="0">
                <a:solidFill>
                  <a:srgbClr val="0070C0"/>
                </a:solidFill>
                <a:latin typeface="Andalus" pitchFamily="18" charset="-78"/>
                <a:cs typeface="Andalus" pitchFamily="18" charset="-78"/>
              </a:rPr>
              <a:t>, charged, invisible, </a:t>
            </a:r>
            <a:r>
              <a:rPr lang="en-US" sz="2400" dirty="0" err="1" smtClean="0">
                <a:solidFill>
                  <a:srgbClr val="0070C0"/>
                </a:solidFill>
                <a:latin typeface="Andalus" pitchFamily="18" charset="-78"/>
                <a:cs typeface="Andalus" pitchFamily="18" charset="-78"/>
              </a:rPr>
              <a:t>supersymmetric</a:t>
            </a:r>
            <a:r>
              <a:rPr lang="en-US" sz="2400" dirty="0" smtClean="0">
                <a:solidFill>
                  <a:srgbClr val="0070C0"/>
                </a:solidFill>
                <a:latin typeface="Andalus" pitchFamily="18" charset="-78"/>
                <a:cs typeface="Andalus" pitchFamily="18" charset="-78"/>
              </a:rPr>
              <a:t>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Andalus" pitchFamily="18" charset="-78"/>
                <a:cs typeface="Andalus" pitchFamily="18" charset="-78"/>
              </a:rPr>
              <a:t>SUSY (GMSB, RPV, …)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rgbClr val="0070C0"/>
                </a:solidFill>
                <a:latin typeface="Andalus" pitchFamily="18" charset="-78"/>
                <a:cs typeface="Andalus" pitchFamily="18" charset="-78"/>
              </a:rPr>
              <a:t>Leptoquarks</a:t>
            </a:r>
            <a:endParaRPr lang="en-US" sz="2400" dirty="0" smtClean="0">
              <a:solidFill>
                <a:srgbClr val="0070C0"/>
              </a:solidFill>
              <a:latin typeface="Andalus" pitchFamily="18" charset="-78"/>
              <a:cs typeface="Andalus" pitchFamily="18" charset="-7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Andalus" pitchFamily="18" charset="-78"/>
                <a:cs typeface="Andalus" pitchFamily="18" charset="-78"/>
              </a:rPr>
              <a:t>Excited leptons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rgbClr val="0070C0"/>
                </a:solidFill>
                <a:latin typeface="Andalus" pitchFamily="18" charset="-78"/>
                <a:cs typeface="Andalus" pitchFamily="18" charset="-78"/>
              </a:rPr>
              <a:t>Radions</a:t>
            </a:r>
            <a:endParaRPr lang="en-US" sz="2400" dirty="0">
              <a:solidFill>
                <a:srgbClr val="0070C0"/>
              </a:solidFill>
              <a:latin typeface="Andalus" pitchFamily="18" charset="-78"/>
              <a:cs typeface="Andalus" pitchFamily="18" charset="-7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Andalus" pitchFamily="18" charset="-78"/>
                <a:cs typeface="Andalus" pitchFamily="18" charset="-78"/>
              </a:rPr>
              <a:t>Magnetic monopoles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Andalus" pitchFamily="18" charset="-78"/>
                <a:cs typeface="Andalus" pitchFamily="18" charset="-78"/>
              </a:rPr>
              <a:t>Extra dimensions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Andalus" pitchFamily="18" charset="-78"/>
                <a:cs typeface="Andalus" pitchFamily="18" charset="-78"/>
              </a:rPr>
              <a:t>Exotica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r>
              <a:rPr lang="en-US" sz="2400" dirty="0" smtClean="0">
                <a:solidFill>
                  <a:srgbClr val="FF0000"/>
                </a:solidFill>
              </a:rPr>
              <a:t>BUT found nothing !!!     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EXCEPT !</a:t>
            </a:r>
            <a:endParaRPr lang="en-GB" sz="24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169024" y="1412776"/>
            <a:ext cx="4274130" cy="4824512"/>
            <a:chOff x="5169024" y="1412776"/>
            <a:chExt cx="4274130" cy="4824512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9024" y="1862590"/>
              <a:ext cx="4274130" cy="4374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169024" y="1412776"/>
              <a:ext cx="4274130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LEP 1.5  :  </a:t>
              </a:r>
              <a:r>
                <a:rPr lang="he-IL" sz="3200" b="1" dirty="0" smtClean="0">
                  <a:solidFill>
                    <a:srgbClr val="0070C0"/>
                  </a:solidFill>
                  <a:latin typeface="Arial"/>
                  <a:cs typeface="Arial"/>
                </a:rPr>
                <a:t>א</a:t>
              </a:r>
              <a:r>
                <a:rPr lang="en-US" sz="2800" b="1" dirty="0" smtClean="0">
                  <a:solidFill>
                    <a:srgbClr val="0070C0"/>
                  </a:solidFill>
                  <a:latin typeface="Arial"/>
                  <a:cs typeface="Arial"/>
                </a:rPr>
                <a:t> 4-jet peak.</a:t>
              </a:r>
              <a:endParaRPr lang="en-GB" sz="28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66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46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7" y="217656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910662" y="476251"/>
            <a:ext cx="7074786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                              Summer/Autumn 2000     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62120" y="1196975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96" y="390471"/>
            <a:ext cx="3960440" cy="5631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48055" y="1340768"/>
            <a:ext cx="3825425" cy="452431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LEP scheduled to stop in September – and OPAL set-up an end-of-run party for 15 September.</a:t>
            </a:r>
          </a:p>
          <a:p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July OPAL LEPC report , 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Satoru Yamashita.</a:t>
            </a:r>
          </a:p>
          <a:p>
            <a:endParaRPr lang="en-US" sz="2400" b="1" dirty="0">
              <a:solidFill>
                <a:srgbClr val="002060"/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Everything Standard Model (but give us more beam anyway),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UNTIL ……….</a:t>
            </a:r>
            <a:endParaRPr lang="en-GB" sz="2400" b="1" dirty="0">
              <a:solidFill>
                <a:srgbClr val="00206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4303184" y="3602925"/>
            <a:ext cx="1143127" cy="0"/>
          </a:xfrm>
          <a:prstGeom prst="straightConnector1">
            <a:avLst/>
          </a:prstGeom>
          <a:solidFill>
            <a:srgbClr val="336699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dist="45791" dir="2021404" algn="ctr" rotWithShape="0">
              <a:srgbClr val="B2B2B2">
                <a:alpha val="80000"/>
              </a:srgbClr>
            </a:outerShdw>
          </a:effectLst>
          <a:extLst/>
        </p:spPr>
      </p:cxnSp>
    </p:spTree>
    <p:extLst>
      <p:ext uri="{BB962C8B-B14F-4D97-AF65-F5344CB8AC3E}">
        <p14:creationId xmlns:p14="http://schemas.microsoft.com/office/powerpoint/2010/main" val="428132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47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910662" y="476251"/>
            <a:ext cx="585065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 August 2000     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62120" y="1196975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8" y="2924944"/>
            <a:ext cx="3970188" cy="160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69024" y="1772816"/>
            <a:ext cx="3918355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…shortly before the final LEP shutdown !!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02" y="1196975"/>
            <a:ext cx="4393005" cy="40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238" y="5229422"/>
            <a:ext cx="4608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[ N.B: This is a later plot : less significant effect. ]</a:t>
            </a:r>
            <a:endParaRPr lang="en-GB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5048" y="4869160"/>
            <a:ext cx="4170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orte" pitchFamily="66" charset="0"/>
              </a:rPr>
              <a:t>BUT, we had been down the ALEPH 4-jet road before.</a:t>
            </a:r>
            <a:endParaRPr lang="en-GB" sz="2400" dirty="0">
              <a:latin typeface="Fort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69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48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910662" y="476251"/>
            <a:ext cx="585065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 Very busy autumn…    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62120" y="1196975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8504" y="1556792"/>
            <a:ext cx="7992888" cy="387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968" lvl="1" indent="-322531" defTabSz="407526" fontAlgn="base"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b="1" kern="0" dirty="0" smtClean="0">
                <a:solidFill>
                  <a:srgbClr val="000000"/>
                </a:solidFill>
                <a:latin typeface="Luxi Sans"/>
              </a:rPr>
              <a:t>… for the experiments and the LEP Higgs Working Group</a:t>
            </a:r>
          </a:p>
          <a:p>
            <a:pPr marL="1272120" lvl="2" indent="-322531" defTabSz="407526" fontAlgn="base"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b="1" kern="0" dirty="0" smtClean="0">
                <a:solidFill>
                  <a:srgbClr val="000000"/>
                </a:solidFill>
                <a:latin typeface="Luxi Sans"/>
              </a:rPr>
              <a:t>Fast succession of LEP combinations</a:t>
            </a:r>
          </a:p>
          <a:p>
            <a:pPr marL="1272120" lvl="2" indent="-322531" defTabSz="407526" fontAlgn="base"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b="1" kern="0" dirty="0" smtClean="0">
                <a:solidFill>
                  <a:srgbClr val="000000"/>
                </a:solidFill>
                <a:latin typeface="Luxi Sans"/>
              </a:rPr>
              <a:t>Weekly reports to the DG and LEPC Chair</a:t>
            </a:r>
          </a:p>
          <a:p>
            <a:pPr marL="1272120" lvl="2" indent="-322531" defTabSz="407526" fontAlgn="base"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b="1" kern="0" dirty="0" err="1" smtClean="0">
                <a:solidFill>
                  <a:srgbClr val="000000"/>
                </a:solidFill>
                <a:latin typeface="Luxi Sans"/>
              </a:rPr>
              <a:t>Harrassment</a:t>
            </a:r>
            <a:r>
              <a:rPr lang="en-US" b="1" kern="0" dirty="0" smtClean="0">
                <a:solidFill>
                  <a:srgbClr val="000000"/>
                </a:solidFill>
                <a:latin typeface="Luxi Sans"/>
              </a:rPr>
              <a:t> by the Media</a:t>
            </a:r>
          </a:p>
          <a:p>
            <a:pPr marL="814968" lvl="1" indent="-322531" defTabSz="407526" fontAlgn="base">
              <a:lnSpc>
                <a:spcPct val="200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b="1" kern="0" dirty="0" smtClean="0">
                <a:solidFill>
                  <a:srgbClr val="000000"/>
                </a:solidFill>
                <a:latin typeface="Luxi Sans"/>
              </a:rPr>
              <a:t>1 month extension of LEP</a:t>
            </a:r>
          </a:p>
          <a:p>
            <a:pPr marL="814968" lvl="1" indent="-322531" defTabSz="407526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b="1" kern="0" dirty="0" smtClean="0">
                <a:solidFill>
                  <a:srgbClr val="000000"/>
                </a:solidFill>
                <a:latin typeface="Luxi Sans"/>
              </a:rPr>
              <a:t>Nov 3 : 2.9</a:t>
            </a:r>
            <a:r>
              <a:rPr lang="el-GR" b="1" kern="0" dirty="0" smtClean="0">
                <a:solidFill>
                  <a:srgbClr val="000000"/>
                </a:solidFill>
                <a:latin typeface="Calibri"/>
                <a:cs typeface="Calibri"/>
              </a:rPr>
              <a:t>σ</a:t>
            </a:r>
            <a:r>
              <a:rPr lang="en-US" b="1" kern="0" dirty="0" smtClean="0">
                <a:solidFill>
                  <a:srgbClr val="000000"/>
                </a:solidFill>
                <a:latin typeface="Calibri"/>
                <a:cs typeface="Calibri"/>
              </a:rPr>
              <a:t> “effect” at 115 </a:t>
            </a:r>
            <a:r>
              <a:rPr lang="en-US" b="1" kern="0" dirty="0" err="1" smtClean="0">
                <a:solidFill>
                  <a:srgbClr val="000000"/>
                </a:solidFill>
                <a:latin typeface="Calibri"/>
                <a:cs typeface="Calibri"/>
              </a:rPr>
              <a:t>GeV</a:t>
            </a:r>
            <a:r>
              <a:rPr lang="en-US" b="1" kern="0" dirty="0" smtClean="0">
                <a:solidFill>
                  <a:srgbClr val="000000"/>
                </a:solidFill>
                <a:latin typeface="Calibri"/>
                <a:cs typeface="Calibri"/>
              </a:rPr>
              <a:t>/c</a:t>
            </a:r>
            <a:r>
              <a:rPr lang="en-US" b="1" kern="0" baseline="30000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b="1" kern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pPr marL="814968" lvl="1" indent="-322531" defTabSz="407526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b="1" kern="0" dirty="0" smtClean="0">
                <a:solidFill>
                  <a:srgbClr val="000000"/>
                </a:solidFill>
                <a:latin typeface="Luxi Sans"/>
                <a:cs typeface="Calibri"/>
              </a:rPr>
              <a:t>Request for 1-year extension not accorded.</a:t>
            </a:r>
          </a:p>
          <a:p>
            <a:pPr marL="814968" lvl="1" indent="-322531" defTabSz="407526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endParaRPr lang="en-US" b="1" kern="0" dirty="0">
              <a:solidFill>
                <a:srgbClr val="000000"/>
              </a:solidFill>
              <a:latin typeface="Luxi Sans"/>
              <a:cs typeface="Calibri"/>
            </a:endParaRPr>
          </a:p>
          <a:p>
            <a:pPr marL="35284" defTabSz="407526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b="1" kern="0" dirty="0" smtClean="0">
                <a:solidFill>
                  <a:srgbClr val="000000"/>
                </a:solidFill>
                <a:latin typeface="Luxi Sans"/>
                <a:cs typeface="Calibri"/>
              </a:rPr>
              <a:t>  And what remains with </a:t>
            </a:r>
            <a:r>
              <a:rPr lang="en-US" sz="2000" b="1" u="sng" kern="0" dirty="0" smtClean="0">
                <a:solidFill>
                  <a:srgbClr val="FF0000"/>
                </a:solidFill>
                <a:latin typeface="Luxi Sans"/>
                <a:cs typeface="Calibri"/>
              </a:rPr>
              <a:t>final calibrations and refined analyses </a:t>
            </a:r>
            <a:r>
              <a:rPr lang="en-US" b="1" kern="0" dirty="0" smtClean="0">
                <a:solidFill>
                  <a:srgbClr val="000000"/>
                </a:solidFill>
                <a:latin typeface="Luxi Sans"/>
                <a:cs typeface="Calibri"/>
              </a:rPr>
              <a:t>??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54555" y="1081351"/>
            <a:ext cx="8390195" cy="4824313"/>
            <a:chOff x="662120" y="1196975"/>
            <a:chExt cx="8390195" cy="4824313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120" y="1556792"/>
              <a:ext cx="4846895" cy="3960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9015" y="1196975"/>
              <a:ext cx="3543300" cy="482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769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49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910662" y="476251"/>
            <a:ext cx="585065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 Apologies to those who </a:t>
            </a:r>
            <a:r>
              <a:rPr lang="en-US" sz="3200" b="1" i="1" kern="10" dirty="0" err="1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laboured</a:t>
            </a: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on :    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62120" y="1196975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507340" y="1371601"/>
            <a:ext cx="8325511" cy="466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814968" lvl="1" indent="-32253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FontTx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rgbClr val="000000"/>
                </a:solidFill>
                <a:latin typeface="Luxi Sans"/>
              </a:rPr>
              <a:t>Triple and Quartic Gauge Couplings</a:t>
            </a:r>
          </a:p>
          <a:p>
            <a:pPr marL="814968" lvl="1" indent="-32253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FontTx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>
                <a:solidFill>
                  <a:srgbClr val="000000"/>
                </a:solidFill>
                <a:latin typeface="Luxi Sans"/>
              </a:rPr>
              <a:t>s</a:t>
            </a:r>
            <a:r>
              <a:rPr lang="en-US" sz="2000" b="1" kern="0" dirty="0" smtClean="0">
                <a:solidFill>
                  <a:srgbClr val="000000"/>
                </a:solidFill>
                <a:latin typeface="Luxi Sans"/>
              </a:rPr>
              <a:t>earches for :</a:t>
            </a:r>
          </a:p>
          <a:p>
            <a:pPr marL="1500815" lvl="2" indent="-32253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FontTx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rgbClr val="000000"/>
                </a:solidFill>
                <a:latin typeface="Luxi Sans"/>
              </a:rPr>
              <a:t>SUSY,  RPV SUSY, magnetic monopoles, </a:t>
            </a:r>
            <a:r>
              <a:rPr lang="en-US" sz="2000" b="1" kern="0" dirty="0" err="1" smtClean="0">
                <a:solidFill>
                  <a:srgbClr val="000000"/>
                </a:solidFill>
                <a:latin typeface="Luxi Sans"/>
              </a:rPr>
              <a:t>leptoquarks</a:t>
            </a:r>
            <a:r>
              <a:rPr lang="en-US" sz="2000" b="1" kern="0" dirty="0" smtClean="0">
                <a:solidFill>
                  <a:srgbClr val="000000"/>
                </a:solidFill>
                <a:latin typeface="Luxi Sans"/>
              </a:rPr>
              <a:t>, </a:t>
            </a:r>
            <a:r>
              <a:rPr lang="en-US" sz="2000" b="1" kern="0" dirty="0" err="1" smtClean="0">
                <a:solidFill>
                  <a:srgbClr val="000000"/>
                </a:solidFill>
                <a:latin typeface="Luxi Sans"/>
              </a:rPr>
              <a:t>radions</a:t>
            </a:r>
            <a:r>
              <a:rPr lang="en-US" sz="2000" b="1" kern="0" dirty="0" smtClean="0">
                <a:solidFill>
                  <a:srgbClr val="000000"/>
                </a:solidFill>
                <a:latin typeface="Luxi Sans"/>
              </a:rPr>
              <a:t>, exotic Higgs, excited leptons, exotica, extra dimensions, K-K states ….</a:t>
            </a:r>
          </a:p>
          <a:p>
            <a:pPr marL="814968" lvl="1" indent="-32253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FontTx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err="1" smtClean="0">
                <a:solidFill>
                  <a:srgbClr val="000000"/>
                </a:solidFill>
                <a:latin typeface="Luxi Sans"/>
              </a:rPr>
              <a:t>Higgses</a:t>
            </a:r>
            <a:r>
              <a:rPr lang="en-US" sz="2000" b="1" kern="0" dirty="0" smtClean="0">
                <a:solidFill>
                  <a:srgbClr val="000000"/>
                </a:solidFill>
                <a:latin typeface="Luxi Sans"/>
              </a:rPr>
              <a:t> of most types – SUSY, invisible, </a:t>
            </a:r>
            <a:r>
              <a:rPr lang="en-US" sz="2000" b="1" kern="0" dirty="0" err="1" smtClean="0">
                <a:solidFill>
                  <a:srgbClr val="000000"/>
                </a:solidFill>
                <a:latin typeface="Luxi Sans"/>
              </a:rPr>
              <a:t>fermiophobic</a:t>
            </a:r>
            <a:r>
              <a:rPr lang="en-US" sz="2000" b="1" kern="0" dirty="0" smtClean="0">
                <a:solidFill>
                  <a:srgbClr val="000000"/>
                </a:solidFill>
                <a:latin typeface="Luxi Sans"/>
              </a:rPr>
              <a:t>/</a:t>
            </a:r>
            <a:r>
              <a:rPr lang="en-US" sz="2000" b="1" kern="0" dirty="0" err="1" smtClean="0">
                <a:solidFill>
                  <a:srgbClr val="000000"/>
                </a:solidFill>
                <a:latin typeface="Luxi Sans"/>
              </a:rPr>
              <a:t>bosophilic</a:t>
            </a:r>
            <a:r>
              <a:rPr lang="en-US" sz="2000" b="1" kern="0" dirty="0" smtClean="0">
                <a:solidFill>
                  <a:srgbClr val="000000"/>
                </a:solidFill>
                <a:latin typeface="Luxi Sans"/>
              </a:rPr>
              <a:t>, …..</a:t>
            </a:r>
          </a:p>
          <a:p>
            <a:pPr marL="814968" lvl="1" indent="-32253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FontTx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rgbClr val="000000"/>
                </a:solidFill>
                <a:latin typeface="Luxi Sans"/>
              </a:rPr>
              <a:t>b oscillations, inclusive b-hadrons</a:t>
            </a:r>
          </a:p>
          <a:p>
            <a:pPr marL="814968" lvl="1" indent="-32253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FontTx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>
                <a:solidFill>
                  <a:srgbClr val="000000"/>
                </a:solidFill>
                <a:latin typeface="Luxi Sans"/>
              </a:rPr>
              <a:t>c</a:t>
            </a:r>
            <a:r>
              <a:rPr lang="en-US" sz="2000" b="1" kern="0" dirty="0" smtClean="0">
                <a:solidFill>
                  <a:srgbClr val="000000"/>
                </a:solidFill>
                <a:latin typeface="Luxi Sans"/>
              </a:rPr>
              <a:t>harm physics</a:t>
            </a:r>
          </a:p>
          <a:p>
            <a:pPr marL="814968" lvl="1" indent="-32253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FontTx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l-GR" sz="2000" b="1" kern="0" dirty="0" smtClean="0">
                <a:solidFill>
                  <a:srgbClr val="000000"/>
                </a:solidFill>
                <a:latin typeface="Luxi Sans"/>
              </a:rPr>
              <a:t>γγ</a:t>
            </a:r>
            <a:r>
              <a:rPr lang="en-US" sz="2000" b="1" kern="0" dirty="0" smtClean="0">
                <a:solidFill>
                  <a:srgbClr val="000000"/>
                </a:solidFill>
                <a:latin typeface="Luxi Sans"/>
              </a:rPr>
              <a:t> physics</a:t>
            </a:r>
          </a:p>
          <a:p>
            <a:pPr marL="814968" lvl="1" indent="-32253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FontTx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rgbClr val="000000"/>
                </a:solidFill>
                <a:latin typeface="Luxi Sans"/>
              </a:rPr>
              <a:t>………</a:t>
            </a:r>
          </a:p>
          <a:p>
            <a:pPr marL="814968" lvl="1" indent="-322531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buFontTx/>
              <a:buBlip>
                <a:blip r:embed="rId3"/>
              </a:buBlip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>
                <a:solidFill>
                  <a:srgbClr val="000000"/>
                </a:solidFill>
                <a:latin typeface="Luxi Sans"/>
              </a:rPr>
              <a:t>d</a:t>
            </a:r>
            <a:r>
              <a:rPr lang="en-US" sz="2000" b="1" kern="0" dirty="0" smtClean="0">
                <a:solidFill>
                  <a:srgbClr val="000000"/>
                </a:solidFill>
                <a:latin typeface="Luxi Sans"/>
              </a:rPr>
              <a:t>etector operation etc.</a:t>
            </a:r>
            <a:endParaRPr lang="en-US" sz="2000" b="1" kern="0" dirty="0">
              <a:solidFill>
                <a:srgbClr val="000000"/>
              </a:solidFill>
              <a:latin typeface="Luxi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76936" y="4797152"/>
            <a:ext cx="4710443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sz="2000" b="1" dirty="0" smtClean="0">
                <a:solidFill>
                  <a:srgbClr val="FF0000"/>
                </a:solidFill>
              </a:rPr>
              <a:t>   Global Electroweak Fits to combined measurements from LEP, SLD, </a:t>
            </a:r>
            <a:r>
              <a:rPr lang="en-US" sz="2000" b="1" dirty="0" err="1" smtClean="0">
                <a:solidFill>
                  <a:srgbClr val="FF0000"/>
                </a:solidFill>
              </a:rPr>
              <a:t>Tevatron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b="1" dirty="0" smtClean="0">
                <a:solidFill>
                  <a:srgbClr val="FF0000"/>
                </a:solidFill>
              </a:rPr>
              <a:t>…..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2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" y="74806"/>
            <a:ext cx="6019109" cy="657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15251" y="908720"/>
            <a:ext cx="234026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1980’s</a:t>
            </a:r>
          </a:p>
          <a:p>
            <a:pPr algn="ctr"/>
            <a:r>
              <a:rPr lang="en-US" sz="2800" b="1" dirty="0" smtClean="0"/>
              <a:t>Huge Test Beam </a:t>
            </a:r>
            <a:r>
              <a:rPr lang="en-US" sz="2800" b="1" dirty="0" err="1" smtClean="0"/>
              <a:t>programme</a:t>
            </a:r>
            <a:r>
              <a:rPr lang="en-US" sz="2800" b="1" dirty="0" smtClean="0"/>
              <a:t>, mainly at CERN but also SLAC</a:t>
            </a:r>
            <a:r>
              <a:rPr lang="en-US" b="1" dirty="0" smtClean="0"/>
              <a:t>.</a:t>
            </a:r>
          </a:p>
          <a:p>
            <a:pPr algn="ctr"/>
            <a:endParaRPr lang="en-US" b="1" dirty="0"/>
          </a:p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“Combined Test” particularly fruitful.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 smtClean="0"/>
              <a:t>“</a:t>
            </a:r>
            <a:r>
              <a:rPr lang="en-US" sz="2400" b="1" dirty="0" smtClean="0"/>
              <a:t>Chicago Stage</a:t>
            </a:r>
            <a:r>
              <a:rPr lang="en-US" sz="2000" b="1" dirty="0" smtClean="0"/>
              <a:t>” came in very useful.</a:t>
            </a:r>
            <a:endParaRPr lang="en-GB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222141" y="942162"/>
            <a:ext cx="8940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1985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1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50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910662" y="476251"/>
            <a:ext cx="585065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 What’s Left of the Detector ?     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62120" y="1196975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21" y="1212465"/>
            <a:ext cx="4864824" cy="336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8" t="287" r="16387" b="27649"/>
          <a:stretch/>
        </p:blipFill>
        <p:spPr bwMode="auto">
          <a:xfrm>
            <a:off x="4914304" y="2132856"/>
            <a:ext cx="4394663" cy="389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4688" y="4941169"/>
            <a:ext cx="2928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NA62 Large Angle Veto,</a:t>
            </a:r>
          </a:p>
          <a:p>
            <a:r>
              <a:rPr lang="en-US" b="1" dirty="0" smtClean="0"/>
              <a:t>3,000 OPAL </a:t>
            </a:r>
            <a:r>
              <a:rPr lang="en-US" b="1" dirty="0" err="1" smtClean="0"/>
              <a:t>Pb</a:t>
            </a:r>
            <a:r>
              <a:rPr lang="en-US" b="1" dirty="0" smtClean="0"/>
              <a:t>-Glass blocks</a:t>
            </a:r>
            <a:r>
              <a:rPr lang="en-US" dirty="0" smtClean="0"/>
              <a:t>.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526945" y="1242593"/>
            <a:ext cx="3782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 need of a home – please take it, but some wires are broken.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42726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51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364601" y="260350"/>
            <a:ext cx="6396711" cy="5763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35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 Concluding Remarks     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701675" y="908720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30200" y="1055688"/>
            <a:ext cx="9245600" cy="519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>
                <a:solidFill>
                  <a:srgbClr val="0000CC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rgbClr val="FF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Fantastic breadth and depth of physics results from OPAL at LEP1 and 2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High-statistics Z decays at </a:t>
            </a:r>
            <a:r>
              <a:rPr kumimoji="1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LEP1</a:t>
            </a: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– </a:t>
            </a:r>
            <a:r>
              <a:rPr lang="en-US" kern="0" dirty="0" err="1" smtClean="0">
                <a:latin typeface="Arial"/>
              </a:rPr>
              <a:t>Zedometry</a:t>
            </a:r>
            <a:r>
              <a:rPr lang="en-US" kern="0" dirty="0" smtClean="0">
                <a:latin typeface="Arial"/>
              </a:rPr>
              <a:t>, </a:t>
            </a: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precision QCD, tau and heavy </a:t>
            </a:r>
            <a:r>
              <a:rPr kumimoji="1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flavour</a:t>
            </a: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physics</a:t>
            </a:r>
            <a:r>
              <a:rPr kumimoji="1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…</a:t>
            </a:r>
            <a:endParaRPr kumimoji="1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Physics at the energy frontier with </a:t>
            </a:r>
            <a:r>
              <a:rPr kumimoji="1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LEP2</a:t>
            </a: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– searches, Higgs,</a:t>
            </a:r>
            <a:r>
              <a:rPr kumimoji="1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</a:t>
            </a: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2f and gauge boson physics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A triumph for the Standard Model – </a:t>
            </a:r>
            <a:r>
              <a:rPr kumimoji="1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it did not crack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Some of these results have/will be overtaken (</a:t>
            </a:r>
            <a:r>
              <a:rPr kumimoji="1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Tevatron</a:t>
            </a: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, B-factories, LHC)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But form a ‘reference point’ for later experiments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Invaluable data for refining our understanding and models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Some will be with us ‘forever’, or until repeated </a:t>
            </a:r>
            <a:r>
              <a:rPr kumimoji="1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at a </a:t>
            </a: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collider Z-factory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endParaRPr kumimoji="1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OPAL was a ‘small’ experiment (~320</a:t>
            </a:r>
            <a:r>
              <a:rPr kumimoji="1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authors)</a:t>
            </a: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– and a great opportunity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With 400+ papers, plenty of physics topics to study, write PhD theses, etc.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Excellent opportunities for young people to learn, to take positions of responsibility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charset="2"/>
              <a:buChar char="§"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And a great working environment – (nearly) always fun …</a:t>
            </a:r>
            <a:r>
              <a:rPr lang="en-US" sz="1600" kern="0" dirty="0" smtClean="0">
                <a:solidFill>
                  <a:srgbClr val="FF0000"/>
                </a:solidFill>
                <a:latin typeface="Arial"/>
              </a:rPr>
              <a:t>..</a:t>
            </a:r>
            <a:endParaRPr kumimoji="1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781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7BB0B-C44A-4709-A500-72D25BA5CD02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8584" y="1268760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Reserve Slides – not back-ups</a:t>
            </a:r>
            <a:r>
              <a:rPr lang="en-US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76123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627D07-4CFD-4D3C-890A-8AAC0F93B3F8}" type="slidenum">
              <a:rPr lang="it-IT" smtClean="0">
                <a:solidFill>
                  <a:srgbClr val="000000"/>
                </a:solidFill>
              </a:rPr>
              <a:pPr eaLnBrk="1" hangingPunct="1"/>
              <a:t>53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1268" name="WordArt 7"/>
          <p:cNvSpPr>
            <a:spLocks noChangeArrowheads="1" noChangeShapeType="1" noTextEdit="1"/>
          </p:cNvSpPr>
          <p:nvPr/>
        </p:nvSpPr>
        <p:spPr bwMode="auto">
          <a:xfrm>
            <a:off x="1981200" y="476251"/>
            <a:ext cx="577850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3200" kern="1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Direct Method - principle.</a:t>
            </a:r>
          </a:p>
        </p:txBody>
      </p:sp>
      <p:sp>
        <p:nvSpPr>
          <p:cNvPr id="11269" name="Line 8"/>
          <p:cNvSpPr>
            <a:spLocks noChangeShapeType="1"/>
          </p:cNvSpPr>
          <p:nvPr/>
        </p:nvSpPr>
        <p:spPr bwMode="auto">
          <a:xfrm>
            <a:off x="662120" y="1196975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1270" name="Text Box 9"/>
          <p:cNvSpPr txBox="1">
            <a:spLocks noChangeArrowheads="1"/>
          </p:cNvSpPr>
          <p:nvPr/>
        </p:nvSpPr>
        <p:spPr bwMode="auto">
          <a:xfrm>
            <a:off x="577850" y="1447801"/>
            <a:ext cx="8325512" cy="270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Direct determination of the Z</a:t>
            </a:r>
            <a:r>
              <a:rPr lang="en-US" b="1" baseline="30000" dirty="0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0</a:t>
            </a:r>
            <a:r>
              <a:rPr lang="en-US" b="1" dirty="0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invisible width !!!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Through the reaction </a:t>
            </a:r>
            <a:r>
              <a:rPr lang="en-US" dirty="0" err="1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e</a:t>
            </a:r>
            <a:r>
              <a:rPr lang="en-US" baseline="30000" dirty="0" err="1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+</a:t>
            </a:r>
            <a:r>
              <a:rPr lang="en-US" dirty="0" err="1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e</a:t>
            </a:r>
            <a:r>
              <a:rPr lang="en-US" baseline="30000" dirty="0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-</a:t>
            </a:r>
            <a:r>
              <a:rPr lang="en-US" dirty="0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b="1" dirty="0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 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( plus t-channel W-exchange. )</a:t>
            </a:r>
            <a:r>
              <a:rPr lang="en-US" b="1" dirty="0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 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Complementary method since it is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independent of assumption that all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Z</a:t>
            </a:r>
            <a:r>
              <a:rPr lang="en-US" baseline="30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visible decays are accounted for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in analyses of charged leptons and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multihadrons</a:t>
            </a:r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.</a:t>
            </a:r>
            <a:r>
              <a:rPr lang="en-US" dirty="0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 </a:t>
            </a:r>
            <a:r>
              <a:rPr lang="en-US" b="1" dirty="0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                                          </a:t>
            </a:r>
          </a:p>
        </p:txBody>
      </p:sp>
      <p:pic>
        <p:nvPicPr>
          <p:cNvPr id="11271" name="Picture 14" descr="FeynmanN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981201"/>
            <a:ext cx="24765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16"/>
          <p:cNvSpPr txBox="1">
            <a:spLocks noChangeArrowheads="1"/>
          </p:cNvSpPr>
          <p:nvPr/>
        </p:nvSpPr>
        <p:spPr bwMode="auto">
          <a:xfrm>
            <a:off x="742950" y="4343400"/>
            <a:ext cx="4870450" cy="174148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dist="45791" dir="2021404" algn="ctr" rotWithShape="0">
              <a:srgbClr val="B2B2B2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3399"/>
                </a:solidFill>
                <a:latin typeface="Comic Sans MS" pitchFamily="66" charset="0"/>
              </a:rPr>
              <a:t>At energies above Z</a:t>
            </a:r>
            <a:r>
              <a:rPr lang="en-US" baseline="30000" dirty="0" smtClean="0">
                <a:solidFill>
                  <a:srgbClr val="333399"/>
                </a:solidFill>
                <a:latin typeface="Comic Sans MS" pitchFamily="66" charset="0"/>
              </a:rPr>
              <a:t>0</a:t>
            </a:r>
            <a:r>
              <a:rPr lang="en-US" dirty="0" smtClean="0">
                <a:solidFill>
                  <a:srgbClr val="333399"/>
                </a:solidFill>
                <a:latin typeface="Comic Sans MS" pitchFamily="66" charset="0"/>
              </a:rPr>
              <a:t> mass, events in which ISR which brings the </a:t>
            </a:r>
            <a:r>
              <a:rPr lang="en-US" dirty="0" err="1" smtClean="0">
                <a:solidFill>
                  <a:srgbClr val="333399"/>
                </a:solidFill>
                <a:latin typeface="Comic Sans MS" pitchFamily="66" charset="0"/>
              </a:rPr>
              <a:t>e</a:t>
            </a:r>
            <a:r>
              <a:rPr lang="en-US" baseline="30000" dirty="0" err="1" smtClean="0">
                <a:solidFill>
                  <a:srgbClr val="333399"/>
                </a:solidFill>
                <a:latin typeface="Comic Sans MS" pitchFamily="66" charset="0"/>
              </a:rPr>
              <a:t>+</a:t>
            </a:r>
            <a:r>
              <a:rPr lang="en-US" dirty="0" err="1" smtClean="0">
                <a:solidFill>
                  <a:srgbClr val="333399"/>
                </a:solidFill>
                <a:latin typeface="Comic Sans MS" pitchFamily="66" charset="0"/>
              </a:rPr>
              <a:t>e</a:t>
            </a:r>
            <a:r>
              <a:rPr lang="en-US" baseline="30000" dirty="0" smtClean="0">
                <a:solidFill>
                  <a:srgbClr val="333399"/>
                </a:solidFill>
                <a:latin typeface="Comic Sans MS" pitchFamily="66" charset="0"/>
              </a:rPr>
              <a:t>-</a:t>
            </a:r>
            <a:r>
              <a:rPr lang="en-US" dirty="0" smtClean="0">
                <a:solidFill>
                  <a:srgbClr val="333399"/>
                </a:solidFill>
                <a:latin typeface="Comic Sans MS" pitchFamily="66" charset="0"/>
              </a:rPr>
              <a:t> com energy down to Z</a:t>
            </a:r>
            <a:r>
              <a:rPr lang="en-US" baseline="30000" dirty="0" smtClean="0">
                <a:solidFill>
                  <a:srgbClr val="333399"/>
                </a:solidFill>
                <a:latin typeface="Comic Sans MS" pitchFamily="66" charset="0"/>
              </a:rPr>
              <a:t>0</a:t>
            </a:r>
            <a:r>
              <a:rPr lang="en-US" dirty="0" smtClean="0">
                <a:solidFill>
                  <a:srgbClr val="333399"/>
                </a:solidFill>
                <a:latin typeface="Comic Sans MS" pitchFamily="66" charset="0"/>
              </a:rPr>
              <a:t> resonance is strongly </a:t>
            </a:r>
            <a:r>
              <a:rPr lang="en-US" dirty="0" err="1" smtClean="0">
                <a:solidFill>
                  <a:srgbClr val="333399"/>
                </a:solidFill>
                <a:latin typeface="Comic Sans MS" pitchFamily="66" charset="0"/>
              </a:rPr>
              <a:t>favoured</a:t>
            </a:r>
            <a:r>
              <a:rPr lang="en-US" dirty="0" smtClean="0">
                <a:solidFill>
                  <a:srgbClr val="333399"/>
                </a:solidFill>
                <a:latin typeface="Comic Sans MS" pitchFamily="66" charset="0"/>
              </a:rPr>
              <a:t>.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run at E &gt; </a:t>
            </a:r>
            <a:r>
              <a:rPr lang="en-US" dirty="0" err="1" smtClean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mZ</a:t>
            </a:r>
            <a:endParaRPr lang="en-US" dirty="0" smtClean="0">
              <a:solidFill>
                <a:srgbClr val="333399"/>
              </a:solidFill>
              <a:latin typeface="Comic Sans MS" pitchFamily="66" charset="0"/>
              <a:sym typeface="Symbol" pitchFamily="18" charset="2"/>
            </a:endParaRP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and tag </a:t>
            </a:r>
            <a:r>
              <a:rPr lang="en-US" b="1" dirty="0" smtClean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</a:t>
            </a:r>
            <a:r>
              <a:rPr lang="en-US" dirty="0" smtClean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 events with ISR photon.</a:t>
            </a:r>
            <a:r>
              <a:rPr lang="en-US" dirty="0" smtClean="0">
                <a:solidFill>
                  <a:srgbClr val="000000"/>
                </a:solidFill>
                <a:sym typeface="Symbol" pitchFamily="18" charset="2"/>
              </a:rPr>
              <a:t> </a:t>
            </a:r>
          </a:p>
        </p:txBody>
      </p:sp>
      <p:pic>
        <p:nvPicPr>
          <p:cNvPr id="11273" name="Picture 17" descr="NeutrinosGam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3733800"/>
            <a:ext cx="27241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Line 19"/>
          <p:cNvSpPr>
            <a:spLocks noChangeShapeType="1"/>
          </p:cNvSpPr>
          <p:nvPr/>
        </p:nvSpPr>
        <p:spPr bwMode="auto">
          <a:xfrm>
            <a:off x="3879850" y="1981200"/>
            <a:ext cx="165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45791" dir="2021404" algn="ctr" rotWithShape="0">
              <a:srgbClr val="B2B2B2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5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C45CB4-4B22-4F14-91AD-662B307B8B3F}" type="slidenum">
              <a:rPr lang="it-IT" smtClean="0">
                <a:solidFill>
                  <a:srgbClr val="000000"/>
                </a:solidFill>
              </a:rPr>
              <a:pPr eaLnBrk="1" hangingPunct="1"/>
              <a:t>54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2292" name="WordArt 5"/>
          <p:cNvSpPr>
            <a:spLocks noChangeArrowheads="1" noChangeShapeType="1" noTextEdit="1"/>
          </p:cNvSpPr>
          <p:nvPr/>
        </p:nvSpPr>
        <p:spPr bwMode="auto">
          <a:xfrm>
            <a:off x="1898650" y="476251"/>
            <a:ext cx="569595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3200" kern="1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Direct Method - principle.</a:t>
            </a:r>
          </a:p>
        </p:txBody>
      </p:sp>
      <p:sp>
        <p:nvSpPr>
          <p:cNvPr id="12293" name="Line 6"/>
          <p:cNvSpPr>
            <a:spLocks noChangeShapeType="1"/>
          </p:cNvSpPr>
          <p:nvPr/>
        </p:nvSpPr>
        <p:spPr bwMode="auto">
          <a:xfrm>
            <a:off x="662120" y="1196975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825500" y="1447800"/>
            <a:ext cx="338455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fontAlgn="base" hangingPunct="1">
              <a:spcBef>
                <a:spcPct val="35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The differential cross section </a:t>
            </a:r>
          </a:p>
          <a:p>
            <a:pPr algn="r" defTabSz="914400" eaLnBrk="1" fontAlgn="base" hangingPunct="1">
              <a:spcBef>
                <a:spcPct val="35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for </a:t>
            </a:r>
            <a:r>
              <a:rPr lang="en-US" dirty="0" err="1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e</a:t>
            </a:r>
            <a:r>
              <a:rPr lang="en-US" baseline="30000" dirty="0" err="1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+</a:t>
            </a:r>
            <a:r>
              <a:rPr lang="en-US" dirty="0" err="1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e</a:t>
            </a:r>
            <a:r>
              <a:rPr lang="en-US" baseline="30000" dirty="0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-</a:t>
            </a:r>
            <a:r>
              <a:rPr lang="en-US" dirty="0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b="1" dirty="0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                                </a:t>
            </a:r>
          </a:p>
        </p:txBody>
      </p:sp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742950" y="3733801"/>
            <a:ext cx="6934200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1475" indent="-3714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28675" indent="-3714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sz="2000" b="1" u="sng" smtClean="0">
                <a:solidFill>
                  <a:srgbClr val="333399"/>
                </a:solidFill>
                <a:latin typeface="Comic Sans MS" pitchFamily="66" charset="0"/>
              </a:rPr>
              <a:t>σ</a:t>
            </a:r>
            <a:r>
              <a:rPr lang="en-US" sz="2000" b="1" u="sng" baseline="-25000" smtClean="0">
                <a:solidFill>
                  <a:srgbClr val="333399"/>
                </a:solidFill>
                <a:latin typeface="Comic Sans MS" pitchFamily="66" charset="0"/>
              </a:rPr>
              <a:t>o</a:t>
            </a:r>
            <a:r>
              <a:rPr lang="en-US" sz="2000" b="1" u="sng" smtClean="0">
                <a:solidFill>
                  <a:srgbClr val="333399"/>
                </a:solidFill>
                <a:latin typeface="Comic Sans MS" pitchFamily="66" charset="0"/>
              </a:rPr>
              <a:t> has 3 terms</a:t>
            </a:r>
            <a:r>
              <a:rPr lang="en-US" sz="2000" b="1" smtClean="0">
                <a:solidFill>
                  <a:srgbClr val="333399"/>
                </a:solidFill>
                <a:latin typeface="Comic Sans MS" pitchFamily="66" charset="0"/>
              </a:rPr>
              <a:t> :	</a:t>
            </a:r>
          </a:p>
          <a:p>
            <a:pPr lvl="1"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AutoNum type="romanLcPeriod"/>
            </a:pPr>
            <a:r>
              <a:rPr lang="en-US" smtClean="0">
                <a:solidFill>
                  <a:srgbClr val="333399"/>
                </a:solidFill>
                <a:latin typeface="Comic Sans MS" pitchFamily="66" charset="0"/>
              </a:rPr>
              <a:t>Z production and decay.  </a:t>
            </a:r>
            <a:r>
              <a:rPr lang="en-US" b="1" smtClean="0">
                <a:solidFill>
                  <a:srgbClr val="FF0000"/>
                </a:solidFill>
                <a:latin typeface="Comic Sans MS" pitchFamily="66" charset="0"/>
              </a:rPr>
              <a:t>Proportional to N</a:t>
            </a:r>
            <a:r>
              <a:rPr lang="en-US" b="1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.</a:t>
            </a:r>
            <a:r>
              <a:rPr lang="en-US" smtClean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US" b="1" u="sng" smtClean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Dominant term.</a:t>
            </a:r>
          </a:p>
          <a:p>
            <a:pPr lvl="1"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AutoNum type="romanLcPeriod"/>
            </a:pPr>
            <a:r>
              <a:rPr lang="en-US" smtClean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W-exchange</a:t>
            </a:r>
          </a:p>
          <a:p>
            <a:pPr lvl="1"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AutoNum type="romanLcPeriod"/>
            </a:pPr>
            <a:r>
              <a:rPr lang="en-US" smtClean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Interference.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sym typeface="Symbol" pitchFamily="18" charset="2"/>
              </a:rPr>
              <a:t>ii. and iii. contribute &lt;5% of cross section. </a:t>
            </a:r>
          </a:p>
        </p:txBody>
      </p:sp>
      <p:graphicFrame>
        <p:nvGraphicFramePr>
          <p:cNvPr id="12296" name="Object 10"/>
          <p:cNvGraphicFramePr>
            <a:graphicFrameLocks noGrp="1" noChangeAspect="1"/>
          </p:cNvGraphicFramePr>
          <p:nvPr>
            <p:ph/>
          </p:nvPr>
        </p:nvGraphicFramePr>
        <p:xfrm>
          <a:off x="4953000" y="1371600"/>
          <a:ext cx="4292600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Equation" r:id="rId4" imgW="2247900" imgH="469900" progId="Equation.3">
                  <p:embed/>
                </p:oleObj>
              </mc:Choice>
              <mc:Fallback>
                <p:oleObj name="Equation" r:id="rId4" imgW="22479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371600"/>
                        <a:ext cx="4292600" cy="8699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7" name="Text Box 12"/>
          <p:cNvSpPr txBox="1">
            <a:spLocks noChangeArrowheads="1"/>
          </p:cNvSpPr>
          <p:nvPr/>
        </p:nvSpPr>
        <p:spPr bwMode="auto">
          <a:xfrm>
            <a:off x="4457700" y="1600200"/>
            <a:ext cx="247650" cy="4572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B2B2B2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12298" name="Text Box 13"/>
          <p:cNvSpPr txBox="1">
            <a:spLocks noChangeArrowheads="1"/>
          </p:cNvSpPr>
          <p:nvPr/>
        </p:nvSpPr>
        <p:spPr bwMode="auto">
          <a:xfrm>
            <a:off x="412750" y="2438401"/>
            <a:ext cx="8667750" cy="747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B2B2B2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25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Where H is a radiator function, and</a:t>
            </a:r>
          </a:p>
          <a:p>
            <a:pPr defTabSz="914400" eaLnBrk="1" fontAlgn="base" hangingPunct="1">
              <a:spcBef>
                <a:spcPct val="25000"/>
              </a:spcBef>
              <a:spcAft>
                <a:spcPct val="0"/>
              </a:spcAft>
            </a:pPr>
            <a:r>
              <a:rPr lang="el-GR" smtClean="0">
                <a:solidFill>
                  <a:srgbClr val="000000"/>
                </a:solidFill>
                <a:cs typeface="Arial" charset="0"/>
              </a:rPr>
              <a:t>σ</a:t>
            </a:r>
            <a:r>
              <a:rPr lang="en-US" baseline="-25000" smtClean="0">
                <a:solidFill>
                  <a:srgbClr val="000000"/>
                </a:solidFill>
                <a:cs typeface="Arial" charset="0"/>
              </a:rPr>
              <a:t>0</a:t>
            </a:r>
            <a:r>
              <a:rPr lang="en-US" smtClean="0">
                <a:solidFill>
                  <a:srgbClr val="000000"/>
                </a:solidFill>
                <a:cs typeface="Arial" charset="0"/>
              </a:rPr>
              <a:t> is “reduced” cross section for   </a:t>
            </a:r>
            <a:r>
              <a:rPr lang="en-US" sz="2000" smtClean="0">
                <a:solidFill>
                  <a:srgbClr val="FF0000"/>
                </a:solidFill>
                <a:sym typeface="Symbol" pitchFamily="18" charset="2"/>
              </a:rPr>
              <a:t>e</a:t>
            </a:r>
            <a:r>
              <a:rPr lang="en-US" sz="2000" baseline="30000" smtClean="0">
                <a:solidFill>
                  <a:srgbClr val="FF0000"/>
                </a:solidFill>
                <a:sym typeface="Symbol" pitchFamily="18" charset="2"/>
              </a:rPr>
              <a:t>+</a:t>
            </a:r>
            <a:r>
              <a:rPr lang="en-US" sz="2000" smtClean="0">
                <a:solidFill>
                  <a:srgbClr val="FF0000"/>
                </a:solidFill>
                <a:sym typeface="Symbol" pitchFamily="18" charset="2"/>
              </a:rPr>
              <a:t>e</a:t>
            </a:r>
            <a:r>
              <a:rPr lang="en-US" sz="2000" baseline="30000" smtClean="0">
                <a:solidFill>
                  <a:srgbClr val="FF0000"/>
                </a:solidFill>
                <a:sym typeface="Symbol" pitchFamily="18" charset="2"/>
              </a:rPr>
              <a:t>-</a:t>
            </a:r>
            <a:r>
              <a:rPr lang="en-US" sz="2000" smtClean="0">
                <a:solidFill>
                  <a:srgbClr val="FF0000"/>
                </a:solidFill>
              </a:rPr>
              <a:t> </a:t>
            </a:r>
            <a:r>
              <a:rPr lang="en-US" sz="2000" b="1" smtClean="0">
                <a:solidFill>
                  <a:srgbClr val="FF0000"/>
                </a:solidFill>
                <a:sym typeface="Symbol" pitchFamily="18" charset="2"/>
              </a:rPr>
              <a:t>   </a:t>
            </a:r>
            <a:r>
              <a:rPr lang="en-US" smtClean="0">
                <a:solidFill>
                  <a:srgbClr val="000000"/>
                </a:solidFill>
                <a:sym typeface="Symbol" pitchFamily="18" charset="2"/>
              </a:rPr>
              <a:t>at new com energy</a:t>
            </a:r>
            <a:r>
              <a:rPr lang="en-US" b="1" smtClean="0">
                <a:solidFill>
                  <a:srgbClr val="FF0000"/>
                </a:solidFill>
                <a:sym typeface="Symbol" pitchFamily="18" charset="2"/>
              </a:rPr>
              <a:t> s’ </a:t>
            </a:r>
            <a:r>
              <a:rPr lang="en-US" b="1" smtClean="0">
                <a:solidFill>
                  <a:srgbClr val="000000"/>
                </a:solidFill>
                <a:sym typeface="Symbol" pitchFamily="18" charset="2"/>
              </a:rPr>
              <a:t>.</a:t>
            </a:r>
            <a:endParaRPr lang="el-GR" b="1" smtClean="0">
              <a:solidFill>
                <a:srgbClr val="000000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2202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F74BE2-6FB3-4E4F-AD48-93374433AEB9}" type="slidenum">
              <a:rPr lang="it-IT" smtClean="0">
                <a:solidFill>
                  <a:srgbClr val="000000"/>
                </a:solidFill>
              </a:rPr>
              <a:pPr eaLnBrk="1" hangingPunct="1"/>
              <a:t>55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3316" name="WordArt 5"/>
          <p:cNvSpPr>
            <a:spLocks noChangeArrowheads="1" noChangeShapeType="1" noTextEdit="1"/>
          </p:cNvSpPr>
          <p:nvPr/>
        </p:nvSpPr>
        <p:spPr bwMode="auto">
          <a:xfrm>
            <a:off x="1651000" y="476251"/>
            <a:ext cx="660400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3200" kern="1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Direct Method - experimental challenges.</a:t>
            </a:r>
          </a:p>
        </p:txBody>
      </p:sp>
      <p:sp>
        <p:nvSpPr>
          <p:cNvPr id="13317" name="Line 6"/>
          <p:cNvSpPr>
            <a:spLocks noChangeShapeType="1"/>
          </p:cNvSpPr>
          <p:nvPr/>
        </p:nvSpPr>
        <p:spPr bwMode="auto">
          <a:xfrm>
            <a:off x="662120" y="1196975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660400" y="1447800"/>
            <a:ext cx="8007350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LEP initially ran at com energies near to the Z0 peak (  within 3 GeV ).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 typeface="Symbol" pitchFamily="18" charset="2"/>
              <a:buChar char="\"/>
            </a:pPr>
            <a:r>
              <a:rPr lang="en-US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Events with low energy photons, near 1 GeV, are used !</a:t>
            </a:r>
          </a:p>
          <a:p>
            <a:pPr lvl="1" defTabSz="914400" eaLnBrk="1" fontAlgn="base" hangingPunct="1">
              <a:spcBef>
                <a:spcPct val="50000"/>
              </a:spcBef>
              <a:spcAft>
                <a:spcPct val="0"/>
              </a:spcAft>
              <a:buFont typeface="Symbol" pitchFamily="18" charset="2"/>
              <a:buAutoNum type="alphaLcParenR"/>
            </a:pPr>
            <a:r>
              <a:rPr lang="en-US" b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Detector must trigger efficiently on a small amount of energy (~1% of E</a:t>
            </a:r>
            <a:r>
              <a:rPr lang="en-US" b="1" baseline="-2500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cm</a:t>
            </a:r>
            <a:r>
              <a:rPr lang="en-US" b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) deposited in Ecal.</a:t>
            </a:r>
          </a:p>
          <a:p>
            <a:pPr lvl="1" defTabSz="914400" eaLnBrk="1" fontAlgn="base" hangingPunct="1">
              <a:spcBef>
                <a:spcPct val="50000"/>
              </a:spcBef>
              <a:spcAft>
                <a:spcPct val="0"/>
              </a:spcAft>
              <a:buFont typeface="Symbol" pitchFamily="18" charset="2"/>
              <a:buAutoNum type="alphaLcParenR"/>
            </a:pPr>
            <a:r>
              <a:rPr lang="en-US" b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 energy spectrum falls rapidly  well calibrated detector.</a:t>
            </a:r>
            <a:r>
              <a:rPr lang="en-US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                             </a:t>
            </a:r>
          </a:p>
        </p:txBody>
      </p:sp>
      <p:pic>
        <p:nvPicPr>
          <p:cNvPr id="69644" name="Picture 12" descr="EB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3429001"/>
            <a:ext cx="429604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13"/>
          <p:cNvSpPr txBox="1">
            <a:spLocks noChangeArrowheads="1"/>
          </p:cNvSpPr>
          <p:nvPr/>
        </p:nvSpPr>
        <p:spPr bwMode="auto">
          <a:xfrm>
            <a:off x="908050" y="3886201"/>
            <a:ext cx="3219450" cy="146526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dist="45791" dir="2021404" algn="ctr" rotWithShape="0">
              <a:srgbClr val="B2B2B2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In fact OPAL had such a detector, provided by University of Tokyo, and was the </a:t>
            </a:r>
            <a:r>
              <a:rPr lang="en-US" u="sng" smtClean="0">
                <a:solidFill>
                  <a:srgbClr val="000000"/>
                </a:solidFill>
              </a:rPr>
              <a:t>first</a:t>
            </a:r>
            <a:r>
              <a:rPr lang="en-US" smtClean="0">
                <a:solidFill>
                  <a:srgbClr val="000000"/>
                </a:solidFill>
              </a:rPr>
              <a:t> to publish a direct measurement of N</a:t>
            </a:r>
            <a:r>
              <a:rPr lang="en-US" b="1" baseline="-25000" smtClean="0">
                <a:solidFill>
                  <a:srgbClr val="000000"/>
                </a:solidFill>
                <a:sym typeface="Symbol" pitchFamily="18" charset="2"/>
              </a:rPr>
              <a:t> .</a:t>
            </a:r>
          </a:p>
        </p:txBody>
      </p:sp>
      <p:sp>
        <p:nvSpPr>
          <p:cNvPr id="13321" name="AutoShape 14"/>
          <p:cNvSpPr>
            <a:spLocks noChangeArrowheads="1"/>
          </p:cNvSpPr>
          <p:nvPr/>
        </p:nvSpPr>
        <p:spPr bwMode="auto">
          <a:xfrm>
            <a:off x="4044950" y="4495800"/>
            <a:ext cx="701675" cy="228600"/>
          </a:xfrm>
          <a:prstGeom prst="rightArrow">
            <a:avLst>
              <a:gd name="adj1" fmla="val 50000"/>
              <a:gd name="adj2" fmla="val 70833"/>
            </a:avLst>
          </a:prstGeom>
          <a:solidFill>
            <a:srgbClr val="64116F"/>
          </a:solidFill>
          <a:ln w="9525" algn="ctr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23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6BFF851-E22C-4B44-AF3E-CEC825C0B482}" type="slidenum">
              <a:rPr lang="it-IT" smtClean="0">
                <a:solidFill>
                  <a:srgbClr val="000000"/>
                </a:solidFill>
              </a:rPr>
              <a:pPr eaLnBrk="1" hangingPunct="1"/>
              <a:t>56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4340" name="WordArt 5"/>
          <p:cNvSpPr>
            <a:spLocks noChangeArrowheads="1" noChangeShapeType="1" noTextEdit="1"/>
          </p:cNvSpPr>
          <p:nvPr/>
        </p:nvSpPr>
        <p:spPr bwMode="auto">
          <a:xfrm>
            <a:off x="2641600" y="476251"/>
            <a:ext cx="470535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3200" kern="1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Direct Method - results.</a:t>
            </a:r>
          </a:p>
        </p:txBody>
      </p:sp>
      <p:sp>
        <p:nvSpPr>
          <p:cNvPr id="14341" name="Line 6"/>
          <p:cNvSpPr>
            <a:spLocks noChangeShapeType="1"/>
          </p:cNvSpPr>
          <p:nvPr/>
        </p:nvSpPr>
        <p:spPr bwMode="auto">
          <a:xfrm>
            <a:off x="662120" y="1196975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577850" y="1447801"/>
            <a:ext cx="4127500" cy="2017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u="sng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LEP1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ALEPH : N = 2.68 ± 0.20 ± 0.20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333399"/>
                </a:solidFill>
                <a:sym typeface="Symbol" pitchFamily="18" charset="2"/>
              </a:rPr>
              <a:t>DELPHI: N = 3.15 ± 0.34</a:t>
            </a:r>
            <a:endParaRPr lang="en-US" smtClean="0">
              <a:solidFill>
                <a:srgbClr val="333399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L3 :	</a:t>
            </a:r>
            <a:r>
              <a:rPr lang="en-US" smtClean="0">
                <a:solidFill>
                  <a:srgbClr val="333399"/>
                </a:solidFill>
                <a:sym typeface="Symbol" pitchFamily="18" charset="2"/>
              </a:rPr>
              <a:t>N = 2.98 ± 0.07 ± 0.07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333399"/>
                </a:solidFill>
                <a:sym typeface="Symbol" pitchFamily="18" charset="2"/>
              </a:rPr>
              <a:t>OPAL :</a:t>
            </a:r>
            <a:r>
              <a:rPr lang="en-US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	</a:t>
            </a:r>
            <a:r>
              <a:rPr lang="en-US" smtClean="0">
                <a:solidFill>
                  <a:srgbClr val="333399"/>
                </a:solidFill>
                <a:sym typeface="Symbol" pitchFamily="18" charset="2"/>
              </a:rPr>
              <a:t>N = 3.23 ± 0.16 ± 0.10</a:t>
            </a:r>
          </a:p>
        </p:txBody>
      </p:sp>
      <p:pic>
        <p:nvPicPr>
          <p:cNvPr id="14343" name="Picture 11" descr="L3NuCoun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1" y="1371600"/>
            <a:ext cx="430979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12"/>
          <p:cNvSpPr txBox="1">
            <a:spLocks noChangeArrowheads="1"/>
          </p:cNvSpPr>
          <p:nvPr/>
        </p:nvSpPr>
        <p:spPr bwMode="auto">
          <a:xfrm>
            <a:off x="990600" y="3505200"/>
            <a:ext cx="3549650" cy="9715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B2B2B2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L3 measured cross section, compared to predictions with </a:t>
            </a:r>
          </a:p>
          <a:p>
            <a:pPr algn="ctr"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N</a:t>
            </a:r>
            <a:r>
              <a:rPr lang="en-US" baseline="-25000" smtClean="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lang="en-US" smtClean="0">
                <a:solidFill>
                  <a:srgbClr val="000000"/>
                </a:solidFill>
                <a:sym typeface="Symbol" pitchFamily="18" charset="2"/>
              </a:rPr>
              <a:t> = 2,3, 4.</a:t>
            </a:r>
          </a:p>
        </p:txBody>
      </p:sp>
      <p:sp>
        <p:nvSpPr>
          <p:cNvPr id="14345" name="Text Box 13"/>
          <p:cNvSpPr txBox="1">
            <a:spLocks noChangeArrowheads="1"/>
          </p:cNvSpPr>
          <p:nvPr/>
        </p:nvSpPr>
        <p:spPr bwMode="auto">
          <a:xfrm>
            <a:off x="742950" y="4572000"/>
            <a:ext cx="3879850" cy="146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1500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66"/>
                </a:solidFill>
                <a:latin typeface="Comic Sans MS" pitchFamily="66" charset="0"/>
              </a:rPr>
              <a:t>Different data samples :</a:t>
            </a:r>
          </a:p>
          <a:p>
            <a:pPr defTabSz="914400" eaLnBrk="1" fontAlgn="base" hangingPunct="1">
              <a:spcBef>
                <a:spcPct val="15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66"/>
                </a:solidFill>
                <a:latin typeface="Comic Sans MS" pitchFamily="66" charset="0"/>
              </a:rPr>
              <a:t>ALEPH : 	90-91 data. 16 pb</a:t>
            </a:r>
            <a:r>
              <a:rPr lang="en-US" sz="1600" baseline="30000" smtClean="0">
                <a:solidFill>
                  <a:srgbClr val="000066"/>
                </a:solidFill>
                <a:latin typeface="Comic Sans MS" pitchFamily="66" charset="0"/>
              </a:rPr>
              <a:t>-1</a:t>
            </a:r>
          </a:p>
          <a:p>
            <a:pPr defTabSz="914400" eaLnBrk="1" fontAlgn="base" hangingPunct="1">
              <a:spcBef>
                <a:spcPct val="15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66"/>
                </a:solidFill>
                <a:latin typeface="Comic Sans MS" pitchFamily="66" charset="0"/>
              </a:rPr>
              <a:t>DELPHI: 	93-94 data. 67 pb-1</a:t>
            </a:r>
          </a:p>
          <a:p>
            <a:pPr defTabSz="914400" eaLnBrk="1" fontAlgn="base" hangingPunct="1">
              <a:spcBef>
                <a:spcPct val="15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66"/>
                </a:solidFill>
                <a:latin typeface="Comic Sans MS" pitchFamily="66" charset="0"/>
              </a:rPr>
              <a:t>L3 : 	91-94 data. 100 pb</a:t>
            </a:r>
            <a:r>
              <a:rPr lang="en-US" sz="1600" baseline="30000" smtClean="0">
                <a:solidFill>
                  <a:srgbClr val="000066"/>
                </a:solidFill>
                <a:latin typeface="Comic Sans MS" pitchFamily="66" charset="0"/>
              </a:rPr>
              <a:t>-1</a:t>
            </a:r>
          </a:p>
          <a:p>
            <a:pPr defTabSz="914400" eaLnBrk="1" fontAlgn="base" hangingPunct="1">
              <a:spcBef>
                <a:spcPct val="15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66"/>
                </a:solidFill>
                <a:latin typeface="Comic Sans MS" pitchFamily="66" charset="0"/>
              </a:rPr>
              <a:t>OPAL : 	90-92 data. 40 pb</a:t>
            </a:r>
            <a:r>
              <a:rPr lang="en-US" sz="1600" baseline="30000" smtClean="0">
                <a:solidFill>
                  <a:srgbClr val="000066"/>
                </a:solidFill>
                <a:latin typeface="Comic Sans MS" pitchFamily="66" charset="0"/>
              </a:rPr>
              <a:t>-1</a:t>
            </a:r>
          </a:p>
        </p:txBody>
      </p:sp>
      <p:sp>
        <p:nvSpPr>
          <p:cNvPr id="14346" name="AutoShape 14"/>
          <p:cNvSpPr>
            <a:spLocks noChangeArrowheads="1"/>
          </p:cNvSpPr>
          <p:nvPr/>
        </p:nvSpPr>
        <p:spPr bwMode="auto">
          <a:xfrm>
            <a:off x="4622800" y="3886200"/>
            <a:ext cx="701675" cy="152400"/>
          </a:xfrm>
          <a:prstGeom prst="rightArrow">
            <a:avLst>
              <a:gd name="adj1" fmla="val 50000"/>
              <a:gd name="adj2" fmla="val 106250"/>
            </a:avLst>
          </a:prstGeom>
          <a:solidFill>
            <a:srgbClr val="000066"/>
          </a:solidFill>
          <a:ln w="9525" algn="ctr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96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8CCDDB-BC49-4EF7-8195-061E3BEF0A68}" type="slidenum">
              <a:rPr lang="it-IT" smtClean="0">
                <a:solidFill>
                  <a:srgbClr val="000000"/>
                </a:solidFill>
              </a:rPr>
              <a:pPr eaLnBrk="1" hangingPunct="1"/>
              <a:t>57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5364" name="WordArt 5"/>
          <p:cNvSpPr>
            <a:spLocks noChangeArrowheads="1" noChangeShapeType="1" noTextEdit="1"/>
          </p:cNvSpPr>
          <p:nvPr/>
        </p:nvSpPr>
        <p:spPr bwMode="auto">
          <a:xfrm>
            <a:off x="2063750" y="476251"/>
            <a:ext cx="569595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3200" kern="1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Direct Method - results LEP2.</a:t>
            </a:r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62120" y="1196975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577850" y="1676400"/>
            <a:ext cx="3962400" cy="31480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u="sng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LEP 2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u="sng" smtClean="0">
                <a:solidFill>
                  <a:srgbClr val="333399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By-product of searches for new physics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ALEPH : N = 2.86 ± 0.09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sym typeface="Symbol" pitchFamily="18" charset="2"/>
              </a:rPr>
              <a:t>DELPHI: N = 2.84 ± 0.10 </a:t>
            </a:r>
            <a:r>
              <a:rPr lang="en-US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± 0.14</a:t>
            </a:r>
            <a:endParaRPr lang="en-US" smtClean="0">
              <a:solidFill>
                <a:srgbClr val="000000"/>
              </a:solidFill>
              <a:ea typeface="Arial Unicode MS" pitchFamily="34" charset="-128"/>
              <a:cs typeface="Arial" charset="0"/>
              <a:sym typeface="Symbol" pitchFamily="18" charset="2"/>
            </a:endParaRP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L3 :	</a:t>
            </a:r>
            <a:r>
              <a:rPr lang="en-US" smtClean="0">
                <a:solidFill>
                  <a:srgbClr val="000000"/>
                </a:solidFill>
                <a:sym typeface="Symbol" pitchFamily="18" charset="2"/>
              </a:rPr>
              <a:t>N = 2.98 ± 0.05 ± 0.04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sym typeface="Symbol" pitchFamily="18" charset="2"/>
              </a:rPr>
              <a:t>OPAL :</a:t>
            </a:r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	</a:t>
            </a:r>
            <a:r>
              <a:rPr lang="en-US" smtClean="0">
                <a:solidFill>
                  <a:srgbClr val="000000"/>
                </a:solidFill>
                <a:sym typeface="Symbol" pitchFamily="18" charset="2"/>
              </a:rPr>
              <a:t>N = 2.63 ± 0.15 ± 0.11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sym typeface="Symbol" pitchFamily="18" charset="2"/>
            </a:endParaRPr>
          </a:p>
        </p:txBody>
      </p:sp>
      <p:pic>
        <p:nvPicPr>
          <p:cNvPr id="15367" name="Picture 13" descr="L3NuCountingLEP2M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1" y="1447801"/>
            <a:ext cx="4860131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67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Back-ups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A9525A-174A-4B66-8745-882A42ADA653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58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010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59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910662" y="476251"/>
            <a:ext cx="5694633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Those concrete dipole magnets</a:t>
            </a:r>
            <a:endParaRPr lang="en-GB" sz="3200" b="1" i="1" kern="10" dirty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73924" y="997643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0" y="1597690"/>
            <a:ext cx="3560834" cy="464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111" y="2359808"/>
            <a:ext cx="3956524" cy="366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16029" y="1713477"/>
            <a:ext cx="257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000000"/>
                </a:solidFill>
              </a:rPr>
              <a:t>Temperature dependence</a:t>
            </a:r>
            <a:endParaRPr lang="en-GB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0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8" y="1412777"/>
            <a:ext cx="4345374" cy="508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40150" y="1833575"/>
            <a:ext cx="4494562" cy="5237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2567" y="332657"/>
            <a:ext cx="8034893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OPAL </a:t>
            </a:r>
            <a:r>
              <a:rPr lang="en-US" sz="24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Presampler</a:t>
            </a:r>
            <a:r>
              <a:rPr lang="en-US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Barrel (PB) and improvement in energy resolution of the electromagnetic calorimeter.</a:t>
            </a:r>
            <a:endParaRPr lang="en-GB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604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60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910662" y="476251"/>
            <a:ext cx="585065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 Flux Loop Measurements   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62120" y="1196975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507340" y="1371601"/>
            <a:ext cx="8325511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2400" b="1" kern="0" dirty="0" smtClean="0">
                <a:solidFill>
                  <a:srgbClr val="333399"/>
                </a:solidFill>
                <a:latin typeface="Luxi Sans"/>
              </a:rPr>
              <a:t>Every dipole magnet has a single-turn “Flux Loop” coil installed in a groove in the lower pole.</a:t>
            </a:r>
          </a:p>
          <a:p>
            <a:pPr eaLnBrk="1" hangingPunct="1">
              <a:spcAft>
                <a:spcPts val="600"/>
              </a:spcAft>
            </a:pPr>
            <a:r>
              <a:rPr lang="en-US" sz="2400" b="1" kern="0" dirty="0">
                <a:solidFill>
                  <a:srgbClr val="333399"/>
                </a:solidFill>
                <a:latin typeface="Luxi Sans"/>
              </a:rPr>
              <a:t>R</a:t>
            </a:r>
            <a:r>
              <a:rPr lang="en-US" sz="2400" b="1" kern="0" dirty="0" smtClean="0">
                <a:solidFill>
                  <a:srgbClr val="333399"/>
                </a:solidFill>
                <a:latin typeface="Luxi Sans"/>
              </a:rPr>
              <a:t>esolution ≈ 10</a:t>
            </a:r>
            <a:r>
              <a:rPr lang="en-US" sz="2400" b="1" kern="0" baseline="30000" dirty="0" smtClean="0">
                <a:solidFill>
                  <a:srgbClr val="333399"/>
                </a:solidFill>
                <a:latin typeface="Luxi Sans"/>
              </a:rPr>
              <a:t>-4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304" y="3214891"/>
            <a:ext cx="4380478" cy="273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340" y="2818984"/>
            <a:ext cx="38228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Corrections required 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Earth’s field	 -0.6 10</a:t>
            </a:r>
            <a:r>
              <a:rPr lang="en-US" sz="2000" baseline="30000" dirty="0" smtClean="0">
                <a:solidFill>
                  <a:srgbClr val="000000"/>
                </a:solidFill>
              </a:rPr>
              <a:t>-4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Ageing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Temperature effects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Nickel layer on vacuum chamber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e</a:t>
            </a:r>
            <a:r>
              <a:rPr lang="en-US" sz="2000" dirty="0" smtClean="0">
                <a:solidFill>
                  <a:srgbClr val="000000"/>
                </a:solidFill>
              </a:rPr>
              <a:t>tc.</a:t>
            </a:r>
            <a:r>
              <a:rPr lang="en-US" dirty="0" smtClean="0">
                <a:solidFill>
                  <a:srgbClr val="000000"/>
                </a:solidFill>
              </a:rPr>
              <a:t>	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8541" y="5085184"/>
            <a:ext cx="3666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But good for relative energy measurements.</a:t>
            </a:r>
            <a:endParaRPr lang="en-GB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12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61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364601" y="260350"/>
            <a:ext cx="6396711" cy="5763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35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       More on 2 Fermions at LEP2          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701675" y="908720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6200" y="990600"/>
            <a:ext cx="5156200" cy="519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>
                <a:solidFill>
                  <a:srgbClr val="0000CC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rgbClr val="FF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16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defTabSz="914400">
              <a:buClr>
                <a:srgbClr val="FFCC00"/>
              </a:buClr>
              <a:defRPr/>
            </a:pPr>
            <a:r>
              <a:rPr lang="en-US" kern="0" dirty="0" smtClean="0">
                <a:solidFill>
                  <a:srgbClr val="000000"/>
                </a:solidFill>
              </a:rPr>
              <a:t>All 2-fermion measurements in beautiful agreement with SM prediction</a:t>
            </a:r>
          </a:p>
          <a:p>
            <a:pPr lvl="1" defTabSz="914400">
              <a:buClr>
                <a:srgbClr val="FFCC00"/>
              </a:buClr>
              <a:defRPr/>
            </a:pPr>
            <a:r>
              <a:rPr lang="en-US" kern="0" dirty="0" smtClean="0"/>
              <a:t>Place limits on various 4-fermion contact interaction terms</a:t>
            </a:r>
          </a:p>
        </p:txBody>
      </p:sp>
      <p:pic>
        <p:nvPicPr>
          <p:cNvPr id="10" name="Picture 6" descr="ContactInt2f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2057400"/>
            <a:ext cx="3962400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aEM2f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10200" y="609600"/>
            <a:ext cx="480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495800" y="5181600"/>
            <a:ext cx="541020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>
              <a:spcBef>
                <a:spcPct val="20000"/>
              </a:spcBef>
              <a:buClr>
                <a:srgbClr val="FFCC00"/>
              </a:buClr>
              <a:buFont typeface="Wingdings" charset="2"/>
              <a:buChar char="§"/>
              <a:defRPr/>
            </a:pPr>
            <a:r>
              <a:rPr kumimoji="1" lang="en-US" sz="2000" kern="0" dirty="0">
                <a:solidFill>
                  <a:sysClr val="windowText" lastClr="000000"/>
                </a:solidFill>
              </a:rPr>
              <a:t>Extract </a:t>
            </a:r>
            <a:r>
              <a:rPr kumimoji="1" lang="en-US" sz="2000" kern="0" dirty="0" err="1">
                <a:solidFill>
                  <a:sysClr val="windowText" lastClr="000000"/>
                </a:solidFill>
                <a:latin typeface="Symbol" charset="2"/>
              </a:rPr>
              <a:t>a</a:t>
            </a:r>
            <a:r>
              <a:rPr kumimoji="1" lang="en-US" sz="2000" kern="0" baseline="-25000" dirty="0" err="1">
                <a:solidFill>
                  <a:sysClr val="windowText" lastClr="000000"/>
                </a:solidFill>
              </a:rPr>
              <a:t>EM</a:t>
            </a:r>
            <a:r>
              <a:rPr kumimoji="1" lang="en-US" sz="2000" kern="0" dirty="0">
                <a:solidFill>
                  <a:sysClr val="windowText" lastClr="000000"/>
                </a:solidFill>
              </a:rPr>
              <a:t>(LEP2) from fit to 2-f data</a:t>
            </a:r>
          </a:p>
          <a:p>
            <a:pPr marL="800100" lvl="1" indent="-342900" defTabSz="914400">
              <a:spcBef>
                <a:spcPct val="20000"/>
              </a:spcBef>
              <a:buClr>
                <a:srgbClr val="FFCC00"/>
              </a:buClr>
              <a:buFont typeface="Wingdings" charset="2"/>
              <a:buChar char="§"/>
              <a:defRPr/>
            </a:pPr>
            <a:r>
              <a:rPr kumimoji="1" lang="en-US" kern="0" dirty="0">
                <a:solidFill>
                  <a:srgbClr val="3E30F2"/>
                </a:solidFill>
              </a:rPr>
              <a:t>Assumes SM </a:t>
            </a:r>
            <a:r>
              <a:rPr kumimoji="1" lang="en-US" kern="0" dirty="0" err="1">
                <a:solidFill>
                  <a:srgbClr val="3E30F2"/>
                </a:solidFill>
              </a:rPr>
              <a:t>behaviour</a:t>
            </a:r>
            <a:r>
              <a:rPr kumimoji="1" lang="en-US" kern="0" dirty="0">
                <a:solidFill>
                  <a:srgbClr val="3E30F2"/>
                </a:solidFill>
              </a:rPr>
              <a:t> for 0-4 </a:t>
            </a:r>
            <a:r>
              <a:rPr kumimoji="1" lang="en-US" kern="0" dirty="0" err="1">
                <a:solidFill>
                  <a:srgbClr val="3E30F2"/>
                </a:solidFill>
              </a:rPr>
              <a:t>GeV</a:t>
            </a:r>
            <a:r>
              <a:rPr kumimoji="1" lang="en-US" kern="0" dirty="0">
                <a:solidFill>
                  <a:srgbClr val="3E30F2"/>
                </a:solidFill>
              </a:rPr>
              <a:t> (</a:t>
            </a:r>
            <a:r>
              <a:rPr kumimoji="1" lang="en-US" kern="0" dirty="0" err="1">
                <a:solidFill>
                  <a:srgbClr val="3E30F2"/>
                </a:solidFill>
              </a:rPr>
              <a:t>lumi</a:t>
            </a:r>
            <a:r>
              <a:rPr kumimoji="1" lang="en-US" kern="0" dirty="0">
                <a:solidFill>
                  <a:srgbClr val="3E30F2"/>
                </a:solidFill>
              </a:rPr>
              <a:t>)</a:t>
            </a:r>
          </a:p>
          <a:p>
            <a:pPr marL="800100" lvl="1" indent="-342900" defTabSz="914400">
              <a:spcBef>
                <a:spcPct val="20000"/>
              </a:spcBef>
              <a:buClr>
                <a:srgbClr val="FFCC00"/>
              </a:buClr>
              <a:buFont typeface="Wingdings" charset="2"/>
              <a:buChar char="§"/>
              <a:defRPr/>
            </a:pPr>
            <a:r>
              <a:rPr kumimoji="1" lang="en-US" kern="0" dirty="0">
                <a:solidFill>
                  <a:srgbClr val="3E30F2"/>
                </a:solidFill>
              </a:rPr>
              <a:t>Use ratios of cross-sections to get a fully independent </a:t>
            </a:r>
            <a:r>
              <a:rPr kumimoji="1" lang="en-US" kern="0" dirty="0" err="1">
                <a:solidFill>
                  <a:srgbClr val="3E30F2"/>
                </a:solidFill>
                <a:latin typeface="Symbol" charset="2"/>
              </a:rPr>
              <a:t>a</a:t>
            </a:r>
            <a:r>
              <a:rPr kumimoji="1" lang="en-US" kern="0" baseline="-25000" dirty="0" err="1">
                <a:solidFill>
                  <a:srgbClr val="3E30F2"/>
                </a:solidFill>
              </a:rPr>
              <a:t>EM</a:t>
            </a:r>
            <a:r>
              <a:rPr kumimoji="1" lang="en-US" kern="0" dirty="0">
                <a:solidFill>
                  <a:srgbClr val="3E30F2"/>
                </a:solidFill>
              </a:rPr>
              <a:t>; 4.3</a:t>
            </a:r>
            <a:r>
              <a:rPr kumimoji="1" lang="en-US" kern="0" dirty="0">
                <a:solidFill>
                  <a:srgbClr val="3E30F2"/>
                </a:solidFill>
                <a:latin typeface="Symbol" charset="2"/>
              </a:rPr>
              <a:t>s</a:t>
            </a:r>
            <a:r>
              <a:rPr kumimoji="1" lang="en-US" kern="0" dirty="0">
                <a:solidFill>
                  <a:srgbClr val="3E30F2"/>
                </a:solidFill>
              </a:rPr>
              <a:t> different from </a:t>
            </a:r>
            <a:r>
              <a:rPr kumimoji="1" lang="en-US" kern="0" dirty="0" err="1">
                <a:solidFill>
                  <a:srgbClr val="3E30F2"/>
                </a:solidFill>
                <a:latin typeface="Symbol" charset="2"/>
              </a:rPr>
              <a:t>a</a:t>
            </a:r>
            <a:r>
              <a:rPr kumimoji="1" lang="en-US" kern="0" baseline="-25000" dirty="0" err="1">
                <a:solidFill>
                  <a:srgbClr val="3E30F2"/>
                </a:solidFill>
              </a:rPr>
              <a:t>EM</a:t>
            </a:r>
            <a:r>
              <a:rPr kumimoji="1" lang="en-US" kern="0" dirty="0">
                <a:solidFill>
                  <a:srgbClr val="3E30F2"/>
                </a:solidFill>
              </a:rPr>
              <a:t>(0)  </a:t>
            </a:r>
          </a:p>
          <a:p>
            <a:pPr marL="342900" indent="-342900" defTabSz="914400">
              <a:spcBef>
                <a:spcPct val="20000"/>
              </a:spcBef>
              <a:buClr>
                <a:srgbClr val="FFCC00"/>
              </a:buClr>
              <a:buFont typeface="Wingdings" charset="2"/>
              <a:buChar char="§"/>
              <a:defRPr/>
            </a:pPr>
            <a:endParaRPr kumimoji="1" lang="en-US" sz="2000" kern="0" dirty="0">
              <a:solidFill>
                <a:srgbClr val="1658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4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62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364601" y="260350"/>
            <a:ext cx="6396711" cy="5763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35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       Global electroweak fits         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701675" y="908720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76" y="1052736"/>
            <a:ext cx="4723913" cy="569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497" y="1268760"/>
            <a:ext cx="40324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Fit to </a:t>
            </a:r>
            <a:r>
              <a:rPr lang="en-US" sz="2000" b="1" dirty="0" smtClean="0">
                <a:solidFill>
                  <a:srgbClr val="000000"/>
                </a:solidFill>
              </a:rPr>
              <a:t>combined</a:t>
            </a:r>
            <a:r>
              <a:rPr lang="en-US" sz="2000" dirty="0" smtClean="0">
                <a:solidFill>
                  <a:srgbClr val="000000"/>
                </a:solidFill>
              </a:rPr>
              <a:t> measurements from LEP, SLD, </a:t>
            </a:r>
            <a:r>
              <a:rPr lang="en-US" sz="2000" dirty="0" err="1" smtClean="0">
                <a:solidFill>
                  <a:srgbClr val="000000"/>
                </a:solidFill>
              </a:rPr>
              <a:t>Tevatron</a:t>
            </a:r>
            <a:r>
              <a:rPr lang="en-US" sz="2000" dirty="0" smtClean="0">
                <a:solidFill>
                  <a:srgbClr val="000000"/>
                </a:solidFill>
              </a:rPr>
              <a:t>, ……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70C0"/>
                </a:solidFill>
                <a:latin typeface="Comic Sans MS" pitchFamily="66" charset="0"/>
              </a:rPr>
              <a:t>Combination of the many, precise e-w results yield stringent constraints on the SM.</a:t>
            </a:r>
            <a:endParaRPr lang="en-GB" sz="20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30949" y="1070938"/>
            <a:ext cx="12645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July 2011</a:t>
            </a: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9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cdsweb.cern.ch/stats/customevent_register?event_id=media_download&amp;arg=CERN-EX-9304078%20,photo,Medium,WEBSTAT_IP&amp;url=https%3A//mediastream.cern.ch/MediaArchive/Photo/Public/1993/9304078/9304078/9304078-A5-at-72-dp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80" y="980729"/>
            <a:ext cx="9361040" cy="56522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898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533" y="188640"/>
            <a:ext cx="8677252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28497" y="5949281"/>
            <a:ext cx="2340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Overall size 12*12*12m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619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F0A8F-133F-4A07-AA80-503B51B8ED8D}" type="slidenum">
              <a:rPr lang="it-IT">
                <a:solidFill>
                  <a:srgbClr val="000000"/>
                </a:solidFill>
              </a:rPr>
              <a:pPr eaLnBrk="1" hangingPunct="1"/>
              <a:t>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3448" y="260350"/>
            <a:ext cx="9281715" cy="597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910662" y="476251"/>
            <a:ext cx="585065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308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 The first Z</a:t>
            </a:r>
            <a:r>
              <a:rPr lang="en-US" sz="3200" b="1" i="1" kern="10" baseline="3000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0</a:t>
            </a:r>
            <a:r>
              <a:rPr lang="en-US" sz="3200" b="1" i="1" kern="10" dirty="0" smtClean="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   </a:t>
            </a:r>
            <a:endParaRPr lang="en-GB" sz="3200" b="1" i="1" kern="10" dirty="0" smtClean="0">
              <a:solidFill>
                <a:srgbClr val="2D2D8A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62120" y="1196975"/>
            <a:ext cx="8425259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507338" y="1595058"/>
            <a:ext cx="8325511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5284" defTabSz="407526" eaLnBrk="1" fontAlgn="base">
              <a:lnSpc>
                <a:spcPct val="96000"/>
              </a:lnSpc>
              <a:spcBef>
                <a:spcPct val="0"/>
              </a:spcBef>
              <a:spcAft>
                <a:spcPts val="998"/>
              </a:spcAft>
              <a:buClr>
                <a:srgbClr val="000000"/>
              </a:buClr>
              <a:buSzPct val="80000"/>
              <a:tabLst>
                <a:tab pos="812088" algn="l"/>
                <a:tab pos="1219571" algn="l"/>
                <a:tab pos="1627055" algn="l"/>
                <a:tab pos="2034539" algn="l"/>
                <a:tab pos="2442023" algn="l"/>
                <a:tab pos="2849508" algn="l"/>
                <a:tab pos="3256991" algn="l"/>
                <a:tab pos="3664475" algn="l"/>
                <a:tab pos="4071957" algn="l"/>
                <a:tab pos="4479442" algn="l"/>
                <a:tab pos="4886925" algn="l"/>
                <a:tab pos="5294410" algn="l"/>
                <a:tab pos="5701893" algn="l"/>
                <a:tab pos="6109377" algn="l"/>
                <a:tab pos="6516860" algn="l"/>
                <a:tab pos="6924345" algn="l"/>
                <a:tab pos="7331828" algn="l"/>
                <a:tab pos="7739313" algn="l"/>
                <a:tab pos="8146796" algn="l"/>
                <a:tab pos="8554280" algn="l"/>
              </a:tabLst>
            </a:pPr>
            <a:r>
              <a:rPr lang="en-US" sz="2000" b="1" kern="0" dirty="0" smtClean="0">
                <a:solidFill>
                  <a:schemeClr val="accent6"/>
                </a:solidFill>
                <a:latin typeface="Luxi Sans"/>
              </a:rPr>
              <a:t>13 August 1989, 23.20</a:t>
            </a:r>
            <a:endParaRPr lang="en-US" sz="2000" b="1" kern="0" dirty="0">
              <a:solidFill>
                <a:schemeClr val="accent6"/>
              </a:solidFill>
              <a:latin typeface="Luxi San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844" y="1340001"/>
            <a:ext cx="5850301" cy="128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28" y="2706481"/>
            <a:ext cx="5766955" cy="339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88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99"/>
        </a:solidFill>
        <a:ln>
          <a:noFill/>
        </a:ln>
        <a:effectLst>
          <a:outerShdw dist="45791" dir="2021404" algn="ctr" rotWithShape="0">
            <a:srgbClr val="B2B2B2">
              <a:alpha val="80000"/>
            </a:srgbClr>
          </a:outerShdw>
        </a:effectLst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99"/>
        </a:solidFill>
        <a:ln>
          <a:noFill/>
        </a:ln>
        <a:effectLst>
          <a:outerShdw dist="45791" dir="2021404" algn="ctr" rotWithShape="0">
            <a:srgbClr val="B2B2B2">
              <a:alpha val="80000"/>
            </a:srgbClr>
          </a:outerShdw>
        </a:effectLst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tandarddesign">
  <a:themeElements>
    <a:clrScheme name="">
      <a:dk1>
        <a:srgbClr val="000000"/>
      </a:dk1>
      <a:lt1>
        <a:srgbClr val="0099CC"/>
      </a:lt1>
      <a:dk2>
        <a:srgbClr val="000000"/>
      </a:dk2>
      <a:lt2>
        <a:srgbClr val="808080"/>
      </a:lt2>
      <a:accent1>
        <a:srgbClr val="FFFF66"/>
      </a:accent1>
      <a:accent2>
        <a:srgbClr val="3333CC"/>
      </a:accent2>
      <a:accent3>
        <a:srgbClr val="AACAE2"/>
      </a:accent3>
      <a:accent4>
        <a:srgbClr val="000000"/>
      </a:accent4>
      <a:accent5>
        <a:srgbClr val="FFFFB8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テーマ">
  <a:themeElements>
    <a:clrScheme name="ユーザー設定 10">
      <a:dk1>
        <a:srgbClr val="0000FF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idtemplate">
  <a:themeElements>
    <a:clrScheme name="idtemplate 2">
      <a:dk1>
        <a:srgbClr val="000000"/>
      </a:dk1>
      <a:lt1>
        <a:srgbClr val="FFFFFF"/>
      </a:lt1>
      <a:dk2>
        <a:srgbClr val="000000"/>
      </a:dk2>
      <a:lt2>
        <a:srgbClr val="868686"/>
      </a:lt2>
      <a:accent1>
        <a:srgbClr val="3366FF"/>
      </a:accent1>
      <a:accent2>
        <a:srgbClr val="009900"/>
      </a:accent2>
      <a:accent3>
        <a:srgbClr val="FFFFFF"/>
      </a:accent3>
      <a:accent4>
        <a:srgbClr val="000000"/>
      </a:accent4>
      <a:accent5>
        <a:srgbClr val="ADB8FF"/>
      </a:accent5>
      <a:accent6>
        <a:srgbClr val="008A00"/>
      </a:accent6>
      <a:hlink>
        <a:srgbClr val="FF0033"/>
      </a:hlink>
      <a:folHlink>
        <a:srgbClr val="CCCCCC"/>
      </a:folHlink>
    </a:clrScheme>
    <a:fontScheme name="idtemplat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FF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-25000" smtClean="0">
            <a:ln>
              <a:noFill/>
            </a:ln>
            <a:solidFill>
              <a:srgbClr val="6600CC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FF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-25000" smtClean="0">
            <a:ln>
              <a:noFill/>
            </a:ln>
            <a:solidFill>
              <a:srgbClr val="6600CC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idtemplate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dtemplate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dtemplate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99"/>
        </a:solidFill>
        <a:ln>
          <a:noFill/>
        </a:ln>
        <a:effectLst>
          <a:outerShdw dist="45791" dir="2021404" algn="ctr" rotWithShape="0">
            <a:srgbClr val="B2B2B2">
              <a:alpha val="80000"/>
            </a:srgbClr>
          </a:outerShdw>
        </a:effectLst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99"/>
        </a:solidFill>
        <a:ln>
          <a:noFill/>
        </a:ln>
        <a:effectLst>
          <a:outerShdw dist="45791" dir="2021404" algn="ctr" rotWithShape="0">
            <a:srgbClr val="B2B2B2">
              <a:alpha val="80000"/>
            </a:srgbClr>
          </a:outerShdw>
        </a:effectLst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4418</TotalTime>
  <Words>3928</Words>
  <Application>Microsoft Office PowerPoint</Application>
  <PresentationFormat>A4 Paper (210x297 mm)</PresentationFormat>
  <Paragraphs>621</Paragraphs>
  <Slides>62</Slides>
  <Notes>58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0" baseType="lpstr">
      <vt:lpstr>Struttura predefinita</vt:lpstr>
      <vt:lpstr>Office Theme</vt:lpstr>
      <vt:lpstr>3_Office Theme</vt:lpstr>
      <vt:lpstr>Standarddesign</vt:lpstr>
      <vt:lpstr>Office テーマ</vt:lpstr>
      <vt:lpstr>idtemplate</vt:lpstr>
      <vt:lpstr>1_Struttura predefinita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Results - CERN 13.10.1989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circulating protons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Back-ups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Plane</dc:creator>
  <cp:lastModifiedBy>David Plane</cp:lastModifiedBy>
  <cp:revision>236</cp:revision>
  <cp:lastPrinted>2012-09-14T08:58:22Z</cp:lastPrinted>
  <dcterms:created xsi:type="dcterms:W3CDTF">2012-06-25T11:23:52Z</dcterms:created>
  <dcterms:modified xsi:type="dcterms:W3CDTF">2012-09-22T01:42:24Z</dcterms:modified>
</cp:coreProperties>
</file>